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Default Extension="wmf" ContentType="image/x-wmf"/>
  <Default Extension="xls" ContentType="application/vnd.ms-excel"/>
  <Override PartName="/ppt/tags/tag58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9144000" cy="6858000" type="screen4x3"/>
  <p:notesSz cx="6794500" cy="99314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24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2619626-194F-4A5B-B1C3-19A1822E69C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AD10E-3D97-4369-BC73-550BBEFDE947}" type="slidenum">
              <a:rPr lang="en-NZ"/>
              <a:pPr/>
              <a:t>12</a:t>
            </a:fld>
            <a:endParaRPr lang="en-NZ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000" smtClean="0"/>
              <a:t>Clusters, like stratum, group members of the population.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The selection process is different.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Stratified compared with srs increases precision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Cluster compared with srs decreases precision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Members if same cluster more similar than when selected at random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Eg Divide Akld into areas &amp; sample a few areas – may get retirees, young families…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20 households in the same area not as likely to mirror diversity as well as 20 households selected at random. Cluster sampling partially repeats the same information – see map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027D21-3775-4958-9263-6F0E07159A02}" type="slidenum">
              <a:rPr lang="en-NZ"/>
              <a:pPr/>
              <a:t>18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A6758-D6D3-45DD-9DD1-0D673EBC8271}" type="slidenum">
              <a:rPr lang="en-NZ"/>
              <a:pPr/>
              <a:t>19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64E08-06FA-4C1D-9B3D-49A9146FADD9}" type="slidenum">
              <a:rPr lang="en-NZ"/>
              <a:pPr/>
              <a:t>20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DBB4BA-E221-4161-B886-D2B12D7B2B33}" type="slidenum">
              <a:rPr lang="en-NZ"/>
              <a:pPr/>
              <a:t>21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4BD8D-19CE-4EC7-B6C5-BE7F2FB8CF3C}" type="slidenum">
              <a:rPr lang="en-NZ"/>
              <a:pPr/>
              <a:t>22</a:t>
            </a:fld>
            <a:endParaRPr lang="en-N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389BA-BD54-48D8-A7A8-254826E399F4}" type="slidenum">
              <a:rPr lang="en-NZ"/>
              <a:pPr/>
              <a:t>23</a:t>
            </a:fld>
            <a:endParaRPr lang="en-N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4AF77-6ECA-4376-82F5-2CB744383B5A}" type="slidenum">
              <a:rPr lang="en-NZ"/>
              <a:pPr/>
              <a:t>24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D4AFA-4B20-41FD-A2B5-F96F1C5C464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AA2A-12C3-4E71-A156-3F043EACE45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BFF25-1EB2-4266-B287-5F527D423AC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8744E-F03B-4091-9EA0-EBBAB626735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BBD7C-3EA1-457F-9C93-017D13A4269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63C44-517D-4F09-A829-63C344C94A5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5F459-76CD-4FD2-AB2A-1274AFFB4DF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C9593-43A3-4F42-941E-D4A1A6D07CE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413B1-3C30-44D0-B181-5CF33E2C8BD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43DB-88F0-4C68-A228-AAC48B99E0E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D7C8C-C1C6-4D62-BD3C-1704B42C9AE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83689-0170-4AF5-80A3-CF0903401D5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1B3C7-7617-4F79-B526-88EF0E116F7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C98B7-3469-4DB3-B007-33979987225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6DD5A7B-C4D8-48C3-A813-EBED056A15B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sbooks.co.nz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jpeg"/><Relationship Id="rId4" Type="http://schemas.openxmlformats.org/officeDocument/2006/relationships/oleObject" Target="../embeddings/Microsoft_Office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Sampling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Technical Aspects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Cluster Sampling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Typically, face-to-face household surveys involve interviewing several people in each area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This is an example of a cluster sample, where the areas are the clusters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This approach is much less costly than an SRS of the same size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However it will also exhibit higher sampling variability, due to correlations between interviews within a cluster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E.g. similar spending patterns due to similar incomes, or a similar range of products being available locally</a:t>
            </a:r>
            <a:endParaRPr lang="en-US" sz="2500" smtClean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4000" smtClean="0"/>
              <a:t>Variances under Cluster Sampling</a:t>
            </a:r>
            <a:endParaRPr lang="en-US" sz="40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311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Variances are inflated under cluster sampling by a factor depending on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400" smtClean="0"/>
              <a:t>Cluster size (denoted </a:t>
            </a:r>
            <a:r>
              <a:rPr lang="en-NZ" sz="2400" i="1" smtClean="0"/>
              <a:t>m</a:t>
            </a:r>
            <a:r>
              <a:rPr lang="en-NZ" sz="24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400" smtClean="0"/>
              <a:t>Intra-cluster correlation (denoted </a:t>
            </a:r>
            <a:r>
              <a:rPr lang="el-GR" sz="2400" i="1" smtClean="0">
                <a:cs typeface="Times New Roman" pitchFamily="18" charset="0"/>
              </a:rPr>
              <a:t>ρ</a:t>
            </a:r>
            <a:r>
              <a:rPr lang="en-NZ" sz="24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NZ" sz="2800" smtClean="0"/>
              <a:t>	as follows:</a:t>
            </a:r>
          </a:p>
          <a:p>
            <a:pPr eaLnBrk="1" hangingPunct="1">
              <a:lnSpc>
                <a:spcPct val="90000"/>
              </a:lnSpc>
            </a:pPr>
            <a:endParaRPr lang="en-N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NZ" sz="2800" smtClean="0"/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Here the intra-cluster correlation coefficient </a:t>
            </a:r>
            <a:r>
              <a:rPr lang="el-GR" sz="2800" i="1" smtClean="0">
                <a:cs typeface="Times New Roman" pitchFamily="18" charset="0"/>
              </a:rPr>
              <a:t>ρ</a:t>
            </a:r>
            <a:r>
              <a:rPr lang="en-US" sz="2800" i="1" smtClean="0">
                <a:cs typeface="Times New Roman" pitchFamily="18" charset="0"/>
              </a:rPr>
              <a:t> </a:t>
            </a:r>
            <a:r>
              <a:rPr lang="en-NZ" sz="2800" smtClean="0"/>
              <a:t>is defined as the Pearson correlation coefficient between all pairs of distinct units in the sample</a:t>
            </a:r>
            <a:endParaRPr lang="en-US" sz="28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19400" y="3856038"/>
          <a:ext cx="3278188" cy="506412"/>
        </p:xfrm>
        <a:graphic>
          <a:graphicData uri="http://schemas.openxmlformats.org/presentationml/2006/ole">
            <p:oleObj spid="_x0000_s5122" name="Equation" r:id="rId4" imgW="1701720" imgH="2538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pPr eaLnBrk="1" hangingPunct="1"/>
            <a:r>
              <a:rPr lang="en-US" sz="3500" smtClean="0"/>
              <a:t>Difference Between Cluster and Stratified Sampling</a:t>
            </a:r>
            <a:endParaRPr lang="en-AU" sz="35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762000"/>
            <a:ext cx="3275013" cy="2286000"/>
            <a:chOff x="336" y="720"/>
            <a:chExt cx="3360" cy="2352"/>
          </a:xfrm>
        </p:grpSpPr>
        <p:grpSp>
          <p:nvGrpSpPr>
            <p:cNvPr id="15919" name="Group 4"/>
            <p:cNvGrpSpPr>
              <a:grpSpLocks/>
            </p:cNvGrpSpPr>
            <p:nvPr/>
          </p:nvGrpSpPr>
          <p:grpSpPr bwMode="auto">
            <a:xfrm>
              <a:off x="336" y="720"/>
              <a:ext cx="960" cy="768"/>
              <a:chOff x="480" y="816"/>
              <a:chExt cx="960" cy="768"/>
            </a:xfrm>
          </p:grpSpPr>
          <p:grpSp>
            <p:nvGrpSpPr>
              <p:cNvPr id="16095" name="Group 5"/>
              <p:cNvGrpSpPr>
                <a:grpSpLocks/>
              </p:cNvGrpSpPr>
              <p:nvPr/>
            </p:nvGrpSpPr>
            <p:grpSpPr bwMode="auto">
              <a:xfrm>
                <a:off x="480" y="816"/>
                <a:ext cx="960" cy="192"/>
                <a:chOff x="480" y="816"/>
                <a:chExt cx="960" cy="192"/>
              </a:xfrm>
            </p:grpSpPr>
            <p:sp>
              <p:nvSpPr>
                <p:cNvPr id="16114" name="Rectangle 6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5" name="Rectangle 7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6" name="Rectangle 8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7" name="Rectangle 9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8" name="Rectangle 10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96" name="Group 11"/>
              <p:cNvGrpSpPr>
                <a:grpSpLocks/>
              </p:cNvGrpSpPr>
              <p:nvPr/>
            </p:nvGrpSpPr>
            <p:grpSpPr bwMode="auto">
              <a:xfrm>
                <a:off x="480" y="1008"/>
                <a:ext cx="960" cy="192"/>
                <a:chOff x="480" y="816"/>
                <a:chExt cx="960" cy="192"/>
              </a:xfrm>
            </p:grpSpPr>
            <p:sp>
              <p:nvSpPr>
                <p:cNvPr id="16109" name="Rectangle 12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0" name="Rectangle 13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1" name="Rectangle 14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2" name="Rectangle 15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13" name="Rectangle 16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97" name="Group 17"/>
              <p:cNvGrpSpPr>
                <a:grpSpLocks/>
              </p:cNvGrpSpPr>
              <p:nvPr/>
            </p:nvGrpSpPr>
            <p:grpSpPr bwMode="auto">
              <a:xfrm>
                <a:off x="480" y="1200"/>
                <a:ext cx="960" cy="192"/>
                <a:chOff x="480" y="816"/>
                <a:chExt cx="960" cy="192"/>
              </a:xfrm>
            </p:grpSpPr>
            <p:sp>
              <p:nvSpPr>
                <p:cNvPr id="16104" name="Rectangle 18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5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6" name="Rectangle 20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7" name="Rectangle 21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8" name="Rectangle 22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98" name="Group 23"/>
              <p:cNvGrpSpPr>
                <a:grpSpLocks/>
              </p:cNvGrpSpPr>
              <p:nvPr/>
            </p:nvGrpSpPr>
            <p:grpSpPr bwMode="auto">
              <a:xfrm>
                <a:off x="480" y="1392"/>
                <a:ext cx="960" cy="192"/>
                <a:chOff x="480" y="816"/>
                <a:chExt cx="960" cy="192"/>
              </a:xfrm>
            </p:grpSpPr>
            <p:sp>
              <p:nvSpPr>
                <p:cNvPr id="16099" name="Rectangle 24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0" name="Rectangle 25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1" name="Rectangle 26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2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03" name="Rectangle 28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20" name="Group 29"/>
            <p:cNvGrpSpPr>
              <a:grpSpLocks/>
            </p:cNvGrpSpPr>
            <p:nvPr/>
          </p:nvGrpSpPr>
          <p:grpSpPr bwMode="auto">
            <a:xfrm>
              <a:off x="1440" y="720"/>
              <a:ext cx="768" cy="576"/>
              <a:chOff x="1968" y="912"/>
              <a:chExt cx="768" cy="576"/>
            </a:xfrm>
          </p:grpSpPr>
          <p:grpSp>
            <p:nvGrpSpPr>
              <p:cNvPr id="16080" name="Group 30"/>
              <p:cNvGrpSpPr>
                <a:grpSpLocks/>
              </p:cNvGrpSpPr>
              <p:nvPr/>
            </p:nvGrpSpPr>
            <p:grpSpPr bwMode="auto">
              <a:xfrm>
                <a:off x="1968" y="912"/>
                <a:ext cx="768" cy="192"/>
                <a:chOff x="1968" y="912"/>
                <a:chExt cx="768" cy="192"/>
              </a:xfrm>
            </p:grpSpPr>
            <p:sp>
              <p:nvSpPr>
                <p:cNvPr id="16091" name="Rectangle 31"/>
                <p:cNvSpPr>
                  <a:spLocks noChangeArrowheads="1"/>
                </p:cNvSpPr>
                <p:nvPr/>
              </p:nvSpPr>
              <p:spPr bwMode="auto">
                <a:xfrm>
                  <a:off x="1968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2" name="Rectangle 32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3" name="Rectangle 33"/>
                <p:cNvSpPr>
                  <a:spLocks noChangeArrowheads="1"/>
                </p:cNvSpPr>
                <p:nvPr/>
              </p:nvSpPr>
              <p:spPr bwMode="auto">
                <a:xfrm>
                  <a:off x="2352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4" name="Rectangle 34"/>
                <p:cNvSpPr>
                  <a:spLocks noChangeArrowheads="1"/>
                </p:cNvSpPr>
                <p:nvPr/>
              </p:nvSpPr>
              <p:spPr bwMode="auto">
                <a:xfrm>
                  <a:off x="2544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81" name="Group 35"/>
              <p:cNvGrpSpPr>
                <a:grpSpLocks/>
              </p:cNvGrpSpPr>
              <p:nvPr/>
            </p:nvGrpSpPr>
            <p:grpSpPr bwMode="auto">
              <a:xfrm>
                <a:off x="1968" y="1104"/>
                <a:ext cx="768" cy="192"/>
                <a:chOff x="1968" y="912"/>
                <a:chExt cx="768" cy="192"/>
              </a:xfrm>
            </p:grpSpPr>
            <p:sp>
              <p:nvSpPr>
                <p:cNvPr id="16087" name="Rectangle 36"/>
                <p:cNvSpPr>
                  <a:spLocks noChangeArrowheads="1"/>
                </p:cNvSpPr>
                <p:nvPr/>
              </p:nvSpPr>
              <p:spPr bwMode="auto">
                <a:xfrm>
                  <a:off x="1968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8" name="Rectangle 37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9" name="Rectangle 38"/>
                <p:cNvSpPr>
                  <a:spLocks noChangeArrowheads="1"/>
                </p:cNvSpPr>
                <p:nvPr/>
              </p:nvSpPr>
              <p:spPr bwMode="auto">
                <a:xfrm>
                  <a:off x="2352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90" name="Rectangle 39"/>
                <p:cNvSpPr>
                  <a:spLocks noChangeArrowheads="1"/>
                </p:cNvSpPr>
                <p:nvPr/>
              </p:nvSpPr>
              <p:spPr bwMode="auto">
                <a:xfrm>
                  <a:off x="2544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82" name="Group 40"/>
              <p:cNvGrpSpPr>
                <a:grpSpLocks/>
              </p:cNvGrpSpPr>
              <p:nvPr/>
            </p:nvGrpSpPr>
            <p:grpSpPr bwMode="auto">
              <a:xfrm>
                <a:off x="1968" y="1296"/>
                <a:ext cx="768" cy="192"/>
                <a:chOff x="1968" y="912"/>
                <a:chExt cx="768" cy="192"/>
              </a:xfrm>
            </p:grpSpPr>
            <p:sp>
              <p:nvSpPr>
                <p:cNvPr id="16083" name="Rectangle 41"/>
                <p:cNvSpPr>
                  <a:spLocks noChangeArrowheads="1"/>
                </p:cNvSpPr>
                <p:nvPr/>
              </p:nvSpPr>
              <p:spPr bwMode="auto">
                <a:xfrm>
                  <a:off x="1968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4" name="Rectangle 42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5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86" name="Rectangle 44"/>
                <p:cNvSpPr>
                  <a:spLocks noChangeArrowheads="1"/>
                </p:cNvSpPr>
                <p:nvPr/>
              </p:nvSpPr>
              <p:spPr bwMode="auto">
                <a:xfrm>
                  <a:off x="2544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21" name="Group 45"/>
            <p:cNvGrpSpPr>
              <a:grpSpLocks/>
            </p:cNvGrpSpPr>
            <p:nvPr/>
          </p:nvGrpSpPr>
          <p:grpSpPr bwMode="auto">
            <a:xfrm>
              <a:off x="2352" y="720"/>
              <a:ext cx="576" cy="768"/>
              <a:chOff x="3072" y="864"/>
              <a:chExt cx="576" cy="768"/>
            </a:xfrm>
          </p:grpSpPr>
          <p:grpSp>
            <p:nvGrpSpPr>
              <p:cNvPr id="16064" name="Group 46"/>
              <p:cNvGrpSpPr>
                <a:grpSpLocks/>
              </p:cNvGrpSpPr>
              <p:nvPr/>
            </p:nvGrpSpPr>
            <p:grpSpPr bwMode="auto">
              <a:xfrm>
                <a:off x="3072" y="864"/>
                <a:ext cx="576" cy="192"/>
                <a:chOff x="3072" y="864"/>
                <a:chExt cx="576" cy="192"/>
              </a:xfrm>
            </p:grpSpPr>
            <p:sp>
              <p:nvSpPr>
                <p:cNvPr id="16077" name="Rectangle 4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8" name="Rectangle 48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9" name="Rectangle 49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65" name="Group 50"/>
              <p:cNvGrpSpPr>
                <a:grpSpLocks/>
              </p:cNvGrpSpPr>
              <p:nvPr/>
            </p:nvGrpSpPr>
            <p:grpSpPr bwMode="auto">
              <a:xfrm>
                <a:off x="3072" y="1056"/>
                <a:ext cx="576" cy="192"/>
                <a:chOff x="3072" y="864"/>
                <a:chExt cx="576" cy="192"/>
              </a:xfrm>
            </p:grpSpPr>
            <p:sp>
              <p:nvSpPr>
                <p:cNvPr id="16074" name="Rectangle 51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5" name="Rectangle 52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6" name="Rectangle 53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66" name="Group 54"/>
              <p:cNvGrpSpPr>
                <a:grpSpLocks/>
              </p:cNvGrpSpPr>
              <p:nvPr/>
            </p:nvGrpSpPr>
            <p:grpSpPr bwMode="auto">
              <a:xfrm>
                <a:off x="3072" y="1248"/>
                <a:ext cx="576" cy="192"/>
                <a:chOff x="3072" y="864"/>
                <a:chExt cx="576" cy="192"/>
              </a:xfrm>
            </p:grpSpPr>
            <p:sp>
              <p:nvSpPr>
                <p:cNvPr id="16071" name="Rectangle 5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2" name="Rectangle 56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3" name="Rectangle 57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67" name="Group 58"/>
              <p:cNvGrpSpPr>
                <a:grpSpLocks/>
              </p:cNvGrpSpPr>
              <p:nvPr/>
            </p:nvGrpSpPr>
            <p:grpSpPr bwMode="auto">
              <a:xfrm>
                <a:off x="3072" y="1440"/>
                <a:ext cx="576" cy="192"/>
                <a:chOff x="3072" y="864"/>
                <a:chExt cx="576" cy="192"/>
              </a:xfrm>
            </p:grpSpPr>
            <p:sp>
              <p:nvSpPr>
                <p:cNvPr id="16068" name="Rectangle 59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69" name="Rectangle 60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70" name="Rectangle 61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22" name="Group 62"/>
            <p:cNvGrpSpPr>
              <a:grpSpLocks/>
            </p:cNvGrpSpPr>
            <p:nvPr/>
          </p:nvGrpSpPr>
          <p:grpSpPr bwMode="auto">
            <a:xfrm>
              <a:off x="3024" y="720"/>
              <a:ext cx="576" cy="576"/>
              <a:chOff x="3792" y="864"/>
              <a:chExt cx="576" cy="576"/>
            </a:xfrm>
          </p:grpSpPr>
          <p:grpSp>
            <p:nvGrpSpPr>
              <p:cNvPr id="16052" name="Group 63"/>
              <p:cNvGrpSpPr>
                <a:grpSpLocks/>
              </p:cNvGrpSpPr>
              <p:nvPr/>
            </p:nvGrpSpPr>
            <p:grpSpPr bwMode="auto">
              <a:xfrm>
                <a:off x="3792" y="864"/>
                <a:ext cx="576" cy="192"/>
                <a:chOff x="3792" y="864"/>
                <a:chExt cx="576" cy="192"/>
              </a:xfrm>
            </p:grpSpPr>
            <p:sp>
              <p:nvSpPr>
                <p:cNvPr id="16061" name="Rectangle 64"/>
                <p:cNvSpPr>
                  <a:spLocks noChangeArrowheads="1"/>
                </p:cNvSpPr>
                <p:nvPr/>
              </p:nvSpPr>
              <p:spPr bwMode="auto">
                <a:xfrm>
                  <a:off x="379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62" name="Rectangle 65"/>
                <p:cNvSpPr>
                  <a:spLocks noChangeArrowheads="1"/>
                </p:cNvSpPr>
                <p:nvPr/>
              </p:nvSpPr>
              <p:spPr bwMode="auto">
                <a:xfrm>
                  <a:off x="398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63" name="Rectangle 66"/>
                <p:cNvSpPr>
                  <a:spLocks noChangeArrowheads="1"/>
                </p:cNvSpPr>
                <p:nvPr/>
              </p:nvSpPr>
              <p:spPr bwMode="auto">
                <a:xfrm>
                  <a:off x="417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53" name="Group 67"/>
              <p:cNvGrpSpPr>
                <a:grpSpLocks/>
              </p:cNvGrpSpPr>
              <p:nvPr/>
            </p:nvGrpSpPr>
            <p:grpSpPr bwMode="auto">
              <a:xfrm>
                <a:off x="3792" y="1056"/>
                <a:ext cx="576" cy="192"/>
                <a:chOff x="3792" y="864"/>
                <a:chExt cx="576" cy="192"/>
              </a:xfrm>
            </p:grpSpPr>
            <p:sp>
              <p:nvSpPr>
                <p:cNvPr id="16058" name="Rectangle 68"/>
                <p:cNvSpPr>
                  <a:spLocks noChangeArrowheads="1"/>
                </p:cNvSpPr>
                <p:nvPr/>
              </p:nvSpPr>
              <p:spPr bwMode="auto">
                <a:xfrm>
                  <a:off x="379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59" name="Rectangle 69"/>
                <p:cNvSpPr>
                  <a:spLocks noChangeArrowheads="1"/>
                </p:cNvSpPr>
                <p:nvPr/>
              </p:nvSpPr>
              <p:spPr bwMode="auto">
                <a:xfrm>
                  <a:off x="398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60" name="Rectangle 70"/>
                <p:cNvSpPr>
                  <a:spLocks noChangeArrowheads="1"/>
                </p:cNvSpPr>
                <p:nvPr/>
              </p:nvSpPr>
              <p:spPr bwMode="auto">
                <a:xfrm>
                  <a:off x="417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54" name="Group 71"/>
              <p:cNvGrpSpPr>
                <a:grpSpLocks/>
              </p:cNvGrpSpPr>
              <p:nvPr/>
            </p:nvGrpSpPr>
            <p:grpSpPr bwMode="auto">
              <a:xfrm>
                <a:off x="3792" y="1248"/>
                <a:ext cx="576" cy="192"/>
                <a:chOff x="3792" y="864"/>
                <a:chExt cx="576" cy="192"/>
              </a:xfrm>
            </p:grpSpPr>
            <p:sp>
              <p:nvSpPr>
                <p:cNvPr id="16055" name="Rectangle 72"/>
                <p:cNvSpPr>
                  <a:spLocks noChangeArrowheads="1"/>
                </p:cNvSpPr>
                <p:nvPr/>
              </p:nvSpPr>
              <p:spPr bwMode="auto">
                <a:xfrm>
                  <a:off x="379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56" name="Rectangle 73"/>
                <p:cNvSpPr>
                  <a:spLocks noChangeArrowheads="1"/>
                </p:cNvSpPr>
                <p:nvPr/>
              </p:nvSpPr>
              <p:spPr bwMode="auto">
                <a:xfrm>
                  <a:off x="398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57" name="Rectangle 74"/>
                <p:cNvSpPr>
                  <a:spLocks noChangeArrowheads="1"/>
                </p:cNvSpPr>
                <p:nvPr/>
              </p:nvSpPr>
              <p:spPr bwMode="auto">
                <a:xfrm>
                  <a:off x="417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23" name="Group 75"/>
            <p:cNvGrpSpPr>
              <a:grpSpLocks/>
            </p:cNvGrpSpPr>
            <p:nvPr/>
          </p:nvGrpSpPr>
          <p:grpSpPr bwMode="auto">
            <a:xfrm>
              <a:off x="1440" y="1584"/>
              <a:ext cx="576" cy="576"/>
              <a:chOff x="336" y="1584"/>
              <a:chExt cx="576" cy="576"/>
            </a:xfrm>
          </p:grpSpPr>
          <p:grpSp>
            <p:nvGrpSpPr>
              <p:cNvPr id="16040" name="Group 76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6049" name="Rectangle 77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50" name="Rectangle 78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51" name="Rectangle 79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41" name="Group 80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6046" name="Rectangle 8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47" name="Rectangle 82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48" name="Rectangle 83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42" name="Group 84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6043" name="Rectangle 85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44" name="Rectangle 86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45" name="Rectangle 87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24" name="Group 88"/>
            <p:cNvGrpSpPr>
              <a:grpSpLocks/>
            </p:cNvGrpSpPr>
            <p:nvPr/>
          </p:nvGrpSpPr>
          <p:grpSpPr bwMode="auto">
            <a:xfrm>
              <a:off x="336" y="2304"/>
              <a:ext cx="576" cy="576"/>
              <a:chOff x="336" y="1584"/>
              <a:chExt cx="576" cy="576"/>
            </a:xfrm>
          </p:grpSpPr>
          <p:grpSp>
            <p:nvGrpSpPr>
              <p:cNvPr id="16028" name="Group 89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6037" name="Rectangle 90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38" name="Rectangle 91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39" name="Rectangle 92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29" name="Group 93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6034" name="Rectangle 94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35" name="Rectangle 95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36" name="Rectangle 96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30" name="Group 97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6031" name="Rectangle 98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32" name="Rectangle 99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33" name="Rectangle 100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25" name="Group 101"/>
            <p:cNvGrpSpPr>
              <a:grpSpLocks/>
            </p:cNvGrpSpPr>
            <p:nvPr/>
          </p:nvGrpSpPr>
          <p:grpSpPr bwMode="auto">
            <a:xfrm>
              <a:off x="2304" y="2304"/>
              <a:ext cx="576" cy="576"/>
              <a:chOff x="336" y="1584"/>
              <a:chExt cx="576" cy="576"/>
            </a:xfrm>
          </p:grpSpPr>
          <p:grpSp>
            <p:nvGrpSpPr>
              <p:cNvPr id="16016" name="Group 102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6025" name="Rectangle 103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26" name="Rectangle 104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27" name="Rectangle 105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17" name="Group 106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6022" name="Rectangle 107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23" name="Rectangle 108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24" name="Rectangle 109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18" name="Group 110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6019" name="Rectangle 11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20" name="Rectangle 112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21" name="Rectangle 113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26" name="Group 114"/>
            <p:cNvGrpSpPr>
              <a:grpSpLocks/>
            </p:cNvGrpSpPr>
            <p:nvPr/>
          </p:nvGrpSpPr>
          <p:grpSpPr bwMode="auto">
            <a:xfrm>
              <a:off x="336" y="1584"/>
              <a:ext cx="960" cy="576"/>
              <a:chOff x="336" y="1584"/>
              <a:chExt cx="960" cy="576"/>
            </a:xfrm>
          </p:grpSpPr>
          <p:grpSp>
            <p:nvGrpSpPr>
              <p:cNvPr id="15996" name="Group 115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6013" name="Rectangle 116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14" name="Rectangle 117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15" name="Rectangle 118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97" name="Group 119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6010" name="Rectangle 120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11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12" name="Rectangle 122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98" name="Group 123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6007" name="Rectangle 124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8" name="Rectangle 125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9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99" name="Group 127"/>
              <p:cNvGrpSpPr>
                <a:grpSpLocks/>
              </p:cNvGrpSpPr>
              <p:nvPr/>
            </p:nvGrpSpPr>
            <p:grpSpPr bwMode="auto">
              <a:xfrm>
                <a:off x="912" y="1584"/>
                <a:ext cx="192" cy="576"/>
                <a:chOff x="4752" y="864"/>
                <a:chExt cx="192" cy="576"/>
              </a:xfrm>
            </p:grpSpPr>
            <p:sp>
              <p:nvSpPr>
                <p:cNvPr id="16004" name="Rectangle 128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5" name="Rectangle 129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6" name="Rectangle 130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00" name="Group 131"/>
              <p:cNvGrpSpPr>
                <a:grpSpLocks/>
              </p:cNvGrpSpPr>
              <p:nvPr/>
            </p:nvGrpSpPr>
            <p:grpSpPr bwMode="auto">
              <a:xfrm>
                <a:off x="1104" y="1584"/>
                <a:ext cx="192" cy="576"/>
                <a:chOff x="4752" y="864"/>
                <a:chExt cx="192" cy="576"/>
              </a:xfrm>
            </p:grpSpPr>
            <p:sp>
              <p:nvSpPr>
                <p:cNvPr id="16001" name="Rectangle 132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2" name="Rectangle 133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03" name="Rectangle 134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27" name="Group 135"/>
            <p:cNvGrpSpPr>
              <a:grpSpLocks/>
            </p:cNvGrpSpPr>
            <p:nvPr/>
          </p:nvGrpSpPr>
          <p:grpSpPr bwMode="auto">
            <a:xfrm>
              <a:off x="2208" y="1584"/>
              <a:ext cx="960" cy="576"/>
              <a:chOff x="336" y="1584"/>
              <a:chExt cx="960" cy="576"/>
            </a:xfrm>
          </p:grpSpPr>
          <p:grpSp>
            <p:nvGrpSpPr>
              <p:cNvPr id="15976" name="Group 136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993" name="Rectangle 137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4" name="Rectangle 138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5" name="Rectangle 139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77" name="Group 140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990" name="Rectangle 14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1" name="Rectangle 142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92" name="Rectangle 143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78" name="Group 144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987" name="Rectangle 145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8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9" name="Rectangle 147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79" name="Group 148"/>
              <p:cNvGrpSpPr>
                <a:grpSpLocks/>
              </p:cNvGrpSpPr>
              <p:nvPr/>
            </p:nvGrpSpPr>
            <p:grpSpPr bwMode="auto">
              <a:xfrm>
                <a:off x="912" y="1584"/>
                <a:ext cx="192" cy="576"/>
                <a:chOff x="4752" y="864"/>
                <a:chExt cx="192" cy="576"/>
              </a:xfrm>
            </p:grpSpPr>
            <p:sp>
              <p:nvSpPr>
                <p:cNvPr id="15984" name="Rectangle 149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5" name="Rectangle 150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6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80" name="Group 152"/>
              <p:cNvGrpSpPr>
                <a:grpSpLocks/>
              </p:cNvGrpSpPr>
              <p:nvPr/>
            </p:nvGrpSpPr>
            <p:grpSpPr bwMode="auto">
              <a:xfrm>
                <a:off x="1104" y="1584"/>
                <a:ext cx="192" cy="576"/>
                <a:chOff x="4752" y="864"/>
                <a:chExt cx="192" cy="576"/>
              </a:xfrm>
            </p:grpSpPr>
            <p:sp>
              <p:nvSpPr>
                <p:cNvPr id="15981" name="Rectangle 153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2" name="Rectangle 154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83" name="Rectangle 155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928" name="Group 156"/>
            <p:cNvGrpSpPr>
              <a:grpSpLocks/>
            </p:cNvGrpSpPr>
            <p:nvPr/>
          </p:nvGrpSpPr>
          <p:grpSpPr bwMode="auto">
            <a:xfrm>
              <a:off x="1104" y="2304"/>
              <a:ext cx="960" cy="768"/>
              <a:chOff x="1104" y="2304"/>
              <a:chExt cx="960" cy="768"/>
            </a:xfrm>
          </p:grpSpPr>
          <p:grpSp>
            <p:nvGrpSpPr>
              <p:cNvPr id="15951" name="Group 157"/>
              <p:cNvGrpSpPr>
                <a:grpSpLocks/>
              </p:cNvGrpSpPr>
              <p:nvPr/>
            </p:nvGrpSpPr>
            <p:grpSpPr bwMode="auto">
              <a:xfrm>
                <a:off x="1104" y="2304"/>
                <a:ext cx="192" cy="576"/>
                <a:chOff x="4752" y="864"/>
                <a:chExt cx="192" cy="576"/>
              </a:xfrm>
            </p:grpSpPr>
            <p:sp>
              <p:nvSpPr>
                <p:cNvPr id="15973" name="Rectangle 158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4" name="Rectangle 159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5" name="Rectangle 160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52" name="Group 161"/>
              <p:cNvGrpSpPr>
                <a:grpSpLocks/>
              </p:cNvGrpSpPr>
              <p:nvPr/>
            </p:nvGrpSpPr>
            <p:grpSpPr bwMode="auto">
              <a:xfrm>
                <a:off x="1296" y="2304"/>
                <a:ext cx="192" cy="576"/>
                <a:chOff x="4752" y="864"/>
                <a:chExt cx="192" cy="576"/>
              </a:xfrm>
            </p:grpSpPr>
            <p:sp>
              <p:nvSpPr>
                <p:cNvPr id="15970" name="Rectangle 162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1" name="Rectangle 163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72" name="Rectangle 164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53" name="Group 165"/>
              <p:cNvGrpSpPr>
                <a:grpSpLocks/>
              </p:cNvGrpSpPr>
              <p:nvPr/>
            </p:nvGrpSpPr>
            <p:grpSpPr bwMode="auto">
              <a:xfrm>
                <a:off x="1488" y="2304"/>
                <a:ext cx="192" cy="576"/>
                <a:chOff x="4752" y="864"/>
                <a:chExt cx="192" cy="576"/>
              </a:xfrm>
            </p:grpSpPr>
            <p:sp>
              <p:nvSpPr>
                <p:cNvPr id="15967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8" name="Rectangle 167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9" name="Rectangle 168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54" name="Group 169"/>
              <p:cNvGrpSpPr>
                <a:grpSpLocks/>
              </p:cNvGrpSpPr>
              <p:nvPr/>
            </p:nvGrpSpPr>
            <p:grpSpPr bwMode="auto">
              <a:xfrm>
                <a:off x="1680" y="2304"/>
                <a:ext cx="192" cy="576"/>
                <a:chOff x="4752" y="864"/>
                <a:chExt cx="192" cy="576"/>
              </a:xfrm>
            </p:grpSpPr>
            <p:sp>
              <p:nvSpPr>
                <p:cNvPr id="15964" name="Rectangle 170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5" name="Rectangle 171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6" name="Rectangle 172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955" name="Group 173"/>
              <p:cNvGrpSpPr>
                <a:grpSpLocks/>
              </p:cNvGrpSpPr>
              <p:nvPr/>
            </p:nvGrpSpPr>
            <p:grpSpPr bwMode="auto">
              <a:xfrm>
                <a:off x="1872" y="2304"/>
                <a:ext cx="192" cy="576"/>
                <a:chOff x="4752" y="864"/>
                <a:chExt cx="192" cy="576"/>
              </a:xfrm>
            </p:grpSpPr>
            <p:sp>
              <p:nvSpPr>
                <p:cNvPr id="15961" name="Rectangle 174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2" name="Rectangle 175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63" name="Rectangle 176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956" name="Rectangle 177"/>
              <p:cNvSpPr>
                <a:spLocks noChangeArrowheads="1"/>
              </p:cNvSpPr>
              <p:nvPr/>
            </p:nvSpPr>
            <p:spPr bwMode="auto">
              <a:xfrm>
                <a:off x="1104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57" name="Rectangle 178"/>
              <p:cNvSpPr>
                <a:spLocks noChangeArrowheads="1"/>
              </p:cNvSpPr>
              <p:nvPr/>
            </p:nvSpPr>
            <p:spPr bwMode="auto">
              <a:xfrm>
                <a:off x="1296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58" name="Rectangle 179"/>
              <p:cNvSpPr>
                <a:spLocks noChangeArrowheads="1"/>
              </p:cNvSpPr>
              <p:nvPr/>
            </p:nvSpPr>
            <p:spPr bwMode="auto">
              <a:xfrm>
                <a:off x="1488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59" name="Rectangle 180"/>
              <p:cNvSpPr>
                <a:spLocks noChangeArrowheads="1"/>
              </p:cNvSpPr>
              <p:nvPr/>
            </p:nvSpPr>
            <p:spPr bwMode="auto">
              <a:xfrm>
                <a:off x="1680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60" name="Rectangle 181"/>
              <p:cNvSpPr>
                <a:spLocks noChangeArrowheads="1"/>
              </p:cNvSpPr>
              <p:nvPr/>
            </p:nvSpPr>
            <p:spPr bwMode="auto">
              <a:xfrm>
                <a:off x="1872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929" name="Group 182"/>
            <p:cNvGrpSpPr>
              <a:grpSpLocks/>
            </p:cNvGrpSpPr>
            <p:nvPr/>
          </p:nvGrpSpPr>
          <p:grpSpPr bwMode="auto">
            <a:xfrm>
              <a:off x="3312" y="1584"/>
              <a:ext cx="384" cy="384"/>
              <a:chOff x="3312" y="1584"/>
              <a:chExt cx="384" cy="384"/>
            </a:xfrm>
          </p:grpSpPr>
          <p:sp>
            <p:nvSpPr>
              <p:cNvPr id="15947" name="Rectangle 183"/>
              <p:cNvSpPr>
                <a:spLocks noChangeArrowheads="1"/>
              </p:cNvSpPr>
              <p:nvPr/>
            </p:nvSpPr>
            <p:spPr bwMode="auto">
              <a:xfrm>
                <a:off x="3312" y="1584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48" name="Rectangle 184"/>
              <p:cNvSpPr>
                <a:spLocks noChangeArrowheads="1"/>
              </p:cNvSpPr>
              <p:nvPr/>
            </p:nvSpPr>
            <p:spPr bwMode="auto">
              <a:xfrm>
                <a:off x="3504" y="1584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49" name="Rectangle 185"/>
              <p:cNvSpPr>
                <a:spLocks noChangeArrowheads="1"/>
              </p:cNvSpPr>
              <p:nvPr/>
            </p:nvSpPr>
            <p:spPr bwMode="auto">
              <a:xfrm>
                <a:off x="3312" y="1776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50" name="Rectangle 186"/>
              <p:cNvSpPr>
                <a:spLocks noChangeArrowheads="1"/>
              </p:cNvSpPr>
              <p:nvPr/>
            </p:nvSpPr>
            <p:spPr bwMode="auto">
              <a:xfrm>
                <a:off x="3504" y="1776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930" name="Group 187"/>
            <p:cNvGrpSpPr>
              <a:grpSpLocks/>
            </p:cNvGrpSpPr>
            <p:nvPr/>
          </p:nvGrpSpPr>
          <p:grpSpPr bwMode="auto">
            <a:xfrm>
              <a:off x="3024" y="2304"/>
              <a:ext cx="576" cy="768"/>
              <a:chOff x="3024" y="2304"/>
              <a:chExt cx="576" cy="768"/>
            </a:xfrm>
          </p:grpSpPr>
          <p:sp>
            <p:nvSpPr>
              <p:cNvPr id="15931" name="Rectangle 188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932" name="Group 189"/>
              <p:cNvGrpSpPr>
                <a:grpSpLocks/>
              </p:cNvGrpSpPr>
              <p:nvPr/>
            </p:nvGrpSpPr>
            <p:grpSpPr bwMode="auto">
              <a:xfrm>
                <a:off x="3024" y="2304"/>
                <a:ext cx="576" cy="576"/>
                <a:chOff x="336" y="1584"/>
                <a:chExt cx="576" cy="576"/>
              </a:xfrm>
            </p:grpSpPr>
            <p:grpSp>
              <p:nvGrpSpPr>
                <p:cNvPr id="15935" name="Group 190"/>
                <p:cNvGrpSpPr>
                  <a:grpSpLocks/>
                </p:cNvGrpSpPr>
                <p:nvPr/>
              </p:nvGrpSpPr>
              <p:grpSpPr bwMode="auto">
                <a:xfrm>
                  <a:off x="336" y="1584"/>
                  <a:ext cx="192" cy="576"/>
                  <a:chOff x="4752" y="864"/>
                  <a:chExt cx="192" cy="576"/>
                </a:xfrm>
              </p:grpSpPr>
              <p:sp>
                <p:nvSpPr>
                  <p:cNvPr id="15944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864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45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056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46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36" name="Group 194"/>
                <p:cNvGrpSpPr>
                  <a:grpSpLocks/>
                </p:cNvGrpSpPr>
                <p:nvPr/>
              </p:nvGrpSpPr>
              <p:grpSpPr bwMode="auto">
                <a:xfrm>
                  <a:off x="528" y="1584"/>
                  <a:ext cx="192" cy="576"/>
                  <a:chOff x="4752" y="864"/>
                  <a:chExt cx="192" cy="576"/>
                </a:xfrm>
              </p:grpSpPr>
              <p:sp>
                <p:nvSpPr>
                  <p:cNvPr id="15941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864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42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056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43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937" name="Group 198"/>
                <p:cNvGrpSpPr>
                  <a:grpSpLocks/>
                </p:cNvGrpSpPr>
                <p:nvPr/>
              </p:nvGrpSpPr>
              <p:grpSpPr bwMode="auto">
                <a:xfrm>
                  <a:off x="720" y="1584"/>
                  <a:ext cx="192" cy="576"/>
                  <a:chOff x="4752" y="864"/>
                  <a:chExt cx="192" cy="576"/>
                </a:xfrm>
              </p:grpSpPr>
              <p:sp>
                <p:nvSpPr>
                  <p:cNvPr id="15938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864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39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056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40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933" name="Rectangle 202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34" name="Rectangle 203"/>
              <p:cNvSpPr>
                <a:spLocks noChangeArrowheads="1"/>
              </p:cNvSpPr>
              <p:nvPr/>
            </p:nvSpPr>
            <p:spPr bwMode="auto">
              <a:xfrm>
                <a:off x="3408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814" name="Group 204"/>
          <p:cNvGrpSpPr>
            <a:grpSpLocks/>
          </p:cNvGrpSpPr>
          <p:nvPr/>
        </p:nvGrpSpPr>
        <p:grpSpPr bwMode="auto">
          <a:xfrm>
            <a:off x="5259388" y="762000"/>
            <a:ext cx="3275012" cy="2286000"/>
            <a:chOff x="336" y="720"/>
            <a:chExt cx="3360" cy="2352"/>
          </a:xfrm>
        </p:grpSpPr>
        <p:grpSp>
          <p:nvGrpSpPr>
            <p:cNvPr id="15719" name="Group 205"/>
            <p:cNvGrpSpPr>
              <a:grpSpLocks/>
            </p:cNvGrpSpPr>
            <p:nvPr/>
          </p:nvGrpSpPr>
          <p:grpSpPr bwMode="auto">
            <a:xfrm>
              <a:off x="336" y="720"/>
              <a:ext cx="960" cy="768"/>
              <a:chOff x="480" y="816"/>
              <a:chExt cx="960" cy="768"/>
            </a:xfrm>
          </p:grpSpPr>
          <p:grpSp>
            <p:nvGrpSpPr>
              <p:cNvPr id="15895" name="Group 206"/>
              <p:cNvGrpSpPr>
                <a:grpSpLocks/>
              </p:cNvGrpSpPr>
              <p:nvPr/>
            </p:nvGrpSpPr>
            <p:grpSpPr bwMode="auto">
              <a:xfrm>
                <a:off x="480" y="816"/>
                <a:ext cx="960" cy="192"/>
                <a:chOff x="480" y="816"/>
                <a:chExt cx="960" cy="192"/>
              </a:xfrm>
            </p:grpSpPr>
            <p:sp>
              <p:nvSpPr>
                <p:cNvPr id="15914" name="Rectangle 207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5" name="Rectangle 208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6" name="Rectangle 209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7" name="Rectangle 210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8" name="Rectangle 211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96" name="Group 212"/>
              <p:cNvGrpSpPr>
                <a:grpSpLocks/>
              </p:cNvGrpSpPr>
              <p:nvPr/>
            </p:nvGrpSpPr>
            <p:grpSpPr bwMode="auto">
              <a:xfrm>
                <a:off x="480" y="1008"/>
                <a:ext cx="960" cy="192"/>
                <a:chOff x="480" y="816"/>
                <a:chExt cx="960" cy="192"/>
              </a:xfrm>
            </p:grpSpPr>
            <p:sp>
              <p:nvSpPr>
                <p:cNvPr id="15909" name="Rectangle 213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0" name="Rectangle 214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1" name="Rectangle 215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2" name="Rectangle 216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13" name="Rectangle 217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97" name="Group 218"/>
              <p:cNvGrpSpPr>
                <a:grpSpLocks/>
              </p:cNvGrpSpPr>
              <p:nvPr/>
            </p:nvGrpSpPr>
            <p:grpSpPr bwMode="auto">
              <a:xfrm>
                <a:off x="480" y="1200"/>
                <a:ext cx="960" cy="192"/>
                <a:chOff x="480" y="816"/>
                <a:chExt cx="960" cy="192"/>
              </a:xfrm>
            </p:grpSpPr>
            <p:sp>
              <p:nvSpPr>
                <p:cNvPr id="15904" name="Rectangle 219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5" name="Rectangle 220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6" name="Rectangle 221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7" name="Rectangle 222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8" name="Rectangle 223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98" name="Group 224"/>
              <p:cNvGrpSpPr>
                <a:grpSpLocks/>
              </p:cNvGrpSpPr>
              <p:nvPr/>
            </p:nvGrpSpPr>
            <p:grpSpPr bwMode="auto">
              <a:xfrm>
                <a:off x="480" y="1392"/>
                <a:ext cx="960" cy="192"/>
                <a:chOff x="480" y="816"/>
                <a:chExt cx="960" cy="192"/>
              </a:xfrm>
            </p:grpSpPr>
            <p:sp>
              <p:nvSpPr>
                <p:cNvPr id="15899" name="Rectangle 225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0" name="Rectangle 226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1" name="Rectangle 227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2" name="Rectangle 228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03" name="Rectangle 229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20" name="Group 230"/>
            <p:cNvGrpSpPr>
              <a:grpSpLocks/>
            </p:cNvGrpSpPr>
            <p:nvPr/>
          </p:nvGrpSpPr>
          <p:grpSpPr bwMode="auto">
            <a:xfrm>
              <a:off x="1440" y="720"/>
              <a:ext cx="768" cy="576"/>
              <a:chOff x="1968" y="912"/>
              <a:chExt cx="768" cy="576"/>
            </a:xfrm>
          </p:grpSpPr>
          <p:grpSp>
            <p:nvGrpSpPr>
              <p:cNvPr id="15880" name="Group 231"/>
              <p:cNvGrpSpPr>
                <a:grpSpLocks/>
              </p:cNvGrpSpPr>
              <p:nvPr/>
            </p:nvGrpSpPr>
            <p:grpSpPr bwMode="auto">
              <a:xfrm>
                <a:off x="1968" y="912"/>
                <a:ext cx="768" cy="192"/>
                <a:chOff x="1968" y="912"/>
                <a:chExt cx="768" cy="192"/>
              </a:xfrm>
            </p:grpSpPr>
            <p:sp>
              <p:nvSpPr>
                <p:cNvPr id="15891" name="Rectangle 232"/>
                <p:cNvSpPr>
                  <a:spLocks noChangeArrowheads="1"/>
                </p:cNvSpPr>
                <p:nvPr/>
              </p:nvSpPr>
              <p:spPr bwMode="auto">
                <a:xfrm>
                  <a:off x="1968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2" name="Rectangle 233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3" name="Rectangle 234"/>
                <p:cNvSpPr>
                  <a:spLocks noChangeArrowheads="1"/>
                </p:cNvSpPr>
                <p:nvPr/>
              </p:nvSpPr>
              <p:spPr bwMode="auto">
                <a:xfrm>
                  <a:off x="2352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4" name="Rectangle 235"/>
                <p:cNvSpPr>
                  <a:spLocks noChangeArrowheads="1"/>
                </p:cNvSpPr>
                <p:nvPr/>
              </p:nvSpPr>
              <p:spPr bwMode="auto">
                <a:xfrm>
                  <a:off x="2544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81" name="Group 236"/>
              <p:cNvGrpSpPr>
                <a:grpSpLocks/>
              </p:cNvGrpSpPr>
              <p:nvPr/>
            </p:nvGrpSpPr>
            <p:grpSpPr bwMode="auto">
              <a:xfrm>
                <a:off x="1968" y="1104"/>
                <a:ext cx="768" cy="192"/>
                <a:chOff x="1968" y="912"/>
                <a:chExt cx="768" cy="192"/>
              </a:xfrm>
            </p:grpSpPr>
            <p:sp>
              <p:nvSpPr>
                <p:cNvPr id="15887" name="Rectangle 237"/>
                <p:cNvSpPr>
                  <a:spLocks noChangeArrowheads="1"/>
                </p:cNvSpPr>
                <p:nvPr/>
              </p:nvSpPr>
              <p:spPr bwMode="auto">
                <a:xfrm>
                  <a:off x="1968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8" name="Rectangle 238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9" name="Rectangle 239"/>
                <p:cNvSpPr>
                  <a:spLocks noChangeArrowheads="1"/>
                </p:cNvSpPr>
                <p:nvPr/>
              </p:nvSpPr>
              <p:spPr bwMode="auto">
                <a:xfrm>
                  <a:off x="2352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90" name="Rectangle 240"/>
                <p:cNvSpPr>
                  <a:spLocks noChangeArrowheads="1"/>
                </p:cNvSpPr>
                <p:nvPr/>
              </p:nvSpPr>
              <p:spPr bwMode="auto">
                <a:xfrm>
                  <a:off x="2544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82" name="Group 241"/>
              <p:cNvGrpSpPr>
                <a:grpSpLocks/>
              </p:cNvGrpSpPr>
              <p:nvPr/>
            </p:nvGrpSpPr>
            <p:grpSpPr bwMode="auto">
              <a:xfrm>
                <a:off x="1968" y="1296"/>
                <a:ext cx="768" cy="192"/>
                <a:chOff x="1968" y="912"/>
                <a:chExt cx="768" cy="192"/>
              </a:xfrm>
            </p:grpSpPr>
            <p:sp>
              <p:nvSpPr>
                <p:cNvPr id="15883" name="Rectangle 242"/>
                <p:cNvSpPr>
                  <a:spLocks noChangeArrowheads="1"/>
                </p:cNvSpPr>
                <p:nvPr/>
              </p:nvSpPr>
              <p:spPr bwMode="auto">
                <a:xfrm>
                  <a:off x="1968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4" name="Rectangle 243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5" name="Rectangle 244"/>
                <p:cNvSpPr>
                  <a:spLocks noChangeArrowheads="1"/>
                </p:cNvSpPr>
                <p:nvPr/>
              </p:nvSpPr>
              <p:spPr bwMode="auto">
                <a:xfrm>
                  <a:off x="2352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6" name="Rectangle 245"/>
                <p:cNvSpPr>
                  <a:spLocks noChangeArrowheads="1"/>
                </p:cNvSpPr>
                <p:nvPr/>
              </p:nvSpPr>
              <p:spPr bwMode="auto">
                <a:xfrm>
                  <a:off x="2544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21" name="Group 246"/>
            <p:cNvGrpSpPr>
              <a:grpSpLocks/>
            </p:cNvGrpSpPr>
            <p:nvPr/>
          </p:nvGrpSpPr>
          <p:grpSpPr bwMode="auto">
            <a:xfrm>
              <a:off x="2352" y="720"/>
              <a:ext cx="576" cy="768"/>
              <a:chOff x="3072" y="864"/>
              <a:chExt cx="576" cy="768"/>
            </a:xfrm>
          </p:grpSpPr>
          <p:grpSp>
            <p:nvGrpSpPr>
              <p:cNvPr id="15864" name="Group 247"/>
              <p:cNvGrpSpPr>
                <a:grpSpLocks/>
              </p:cNvGrpSpPr>
              <p:nvPr/>
            </p:nvGrpSpPr>
            <p:grpSpPr bwMode="auto">
              <a:xfrm>
                <a:off x="3072" y="864"/>
                <a:ext cx="576" cy="192"/>
                <a:chOff x="3072" y="864"/>
                <a:chExt cx="576" cy="192"/>
              </a:xfrm>
            </p:grpSpPr>
            <p:sp>
              <p:nvSpPr>
                <p:cNvPr id="15877" name="Rectangle 248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8" name="Rectangle 249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9" name="Rectangle 250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65" name="Group 251"/>
              <p:cNvGrpSpPr>
                <a:grpSpLocks/>
              </p:cNvGrpSpPr>
              <p:nvPr/>
            </p:nvGrpSpPr>
            <p:grpSpPr bwMode="auto">
              <a:xfrm>
                <a:off x="3072" y="1056"/>
                <a:ext cx="576" cy="192"/>
                <a:chOff x="3072" y="864"/>
                <a:chExt cx="576" cy="192"/>
              </a:xfrm>
            </p:grpSpPr>
            <p:sp>
              <p:nvSpPr>
                <p:cNvPr id="15874" name="Rectangle 252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5" name="Rectangle 253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6" name="Rectangle 254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66" name="Group 255"/>
              <p:cNvGrpSpPr>
                <a:grpSpLocks/>
              </p:cNvGrpSpPr>
              <p:nvPr/>
            </p:nvGrpSpPr>
            <p:grpSpPr bwMode="auto">
              <a:xfrm>
                <a:off x="3072" y="1248"/>
                <a:ext cx="576" cy="192"/>
                <a:chOff x="3072" y="864"/>
                <a:chExt cx="576" cy="192"/>
              </a:xfrm>
            </p:grpSpPr>
            <p:sp>
              <p:nvSpPr>
                <p:cNvPr id="15871" name="Rectangle 256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2" name="Rectangle 257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3" name="Rectangle 258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67" name="Group 259"/>
              <p:cNvGrpSpPr>
                <a:grpSpLocks/>
              </p:cNvGrpSpPr>
              <p:nvPr/>
            </p:nvGrpSpPr>
            <p:grpSpPr bwMode="auto">
              <a:xfrm>
                <a:off x="3072" y="1440"/>
                <a:ext cx="576" cy="192"/>
                <a:chOff x="3072" y="864"/>
                <a:chExt cx="576" cy="192"/>
              </a:xfrm>
            </p:grpSpPr>
            <p:sp>
              <p:nvSpPr>
                <p:cNvPr id="15868" name="Rectangle 260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9" name="Rectangle 261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70" name="Rectangle 262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22" name="Group 263"/>
            <p:cNvGrpSpPr>
              <a:grpSpLocks/>
            </p:cNvGrpSpPr>
            <p:nvPr/>
          </p:nvGrpSpPr>
          <p:grpSpPr bwMode="auto">
            <a:xfrm>
              <a:off x="3024" y="720"/>
              <a:ext cx="576" cy="576"/>
              <a:chOff x="3792" y="864"/>
              <a:chExt cx="576" cy="576"/>
            </a:xfrm>
          </p:grpSpPr>
          <p:grpSp>
            <p:nvGrpSpPr>
              <p:cNvPr id="15852" name="Group 264"/>
              <p:cNvGrpSpPr>
                <a:grpSpLocks/>
              </p:cNvGrpSpPr>
              <p:nvPr/>
            </p:nvGrpSpPr>
            <p:grpSpPr bwMode="auto">
              <a:xfrm>
                <a:off x="3792" y="864"/>
                <a:ext cx="576" cy="192"/>
                <a:chOff x="3792" y="864"/>
                <a:chExt cx="576" cy="192"/>
              </a:xfrm>
            </p:grpSpPr>
            <p:sp>
              <p:nvSpPr>
                <p:cNvPr id="15861" name="Rectangle 265"/>
                <p:cNvSpPr>
                  <a:spLocks noChangeArrowheads="1"/>
                </p:cNvSpPr>
                <p:nvPr/>
              </p:nvSpPr>
              <p:spPr bwMode="auto">
                <a:xfrm>
                  <a:off x="379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2" name="Rectangle 266"/>
                <p:cNvSpPr>
                  <a:spLocks noChangeArrowheads="1"/>
                </p:cNvSpPr>
                <p:nvPr/>
              </p:nvSpPr>
              <p:spPr bwMode="auto">
                <a:xfrm>
                  <a:off x="398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3" name="Rectangle 267"/>
                <p:cNvSpPr>
                  <a:spLocks noChangeArrowheads="1"/>
                </p:cNvSpPr>
                <p:nvPr/>
              </p:nvSpPr>
              <p:spPr bwMode="auto">
                <a:xfrm>
                  <a:off x="417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53" name="Group 268"/>
              <p:cNvGrpSpPr>
                <a:grpSpLocks/>
              </p:cNvGrpSpPr>
              <p:nvPr/>
            </p:nvGrpSpPr>
            <p:grpSpPr bwMode="auto">
              <a:xfrm>
                <a:off x="3792" y="1056"/>
                <a:ext cx="576" cy="192"/>
                <a:chOff x="3792" y="864"/>
                <a:chExt cx="576" cy="192"/>
              </a:xfrm>
            </p:grpSpPr>
            <p:sp>
              <p:nvSpPr>
                <p:cNvPr id="15858" name="Rectangle 269"/>
                <p:cNvSpPr>
                  <a:spLocks noChangeArrowheads="1"/>
                </p:cNvSpPr>
                <p:nvPr/>
              </p:nvSpPr>
              <p:spPr bwMode="auto">
                <a:xfrm>
                  <a:off x="379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9" name="Rectangle 270"/>
                <p:cNvSpPr>
                  <a:spLocks noChangeArrowheads="1"/>
                </p:cNvSpPr>
                <p:nvPr/>
              </p:nvSpPr>
              <p:spPr bwMode="auto">
                <a:xfrm>
                  <a:off x="398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60" name="Rectangle 271"/>
                <p:cNvSpPr>
                  <a:spLocks noChangeArrowheads="1"/>
                </p:cNvSpPr>
                <p:nvPr/>
              </p:nvSpPr>
              <p:spPr bwMode="auto">
                <a:xfrm>
                  <a:off x="417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54" name="Group 272"/>
              <p:cNvGrpSpPr>
                <a:grpSpLocks/>
              </p:cNvGrpSpPr>
              <p:nvPr/>
            </p:nvGrpSpPr>
            <p:grpSpPr bwMode="auto">
              <a:xfrm>
                <a:off x="3792" y="1248"/>
                <a:ext cx="576" cy="192"/>
                <a:chOff x="3792" y="864"/>
                <a:chExt cx="576" cy="192"/>
              </a:xfrm>
            </p:grpSpPr>
            <p:sp>
              <p:nvSpPr>
                <p:cNvPr id="15855" name="Rectangle 273"/>
                <p:cNvSpPr>
                  <a:spLocks noChangeArrowheads="1"/>
                </p:cNvSpPr>
                <p:nvPr/>
              </p:nvSpPr>
              <p:spPr bwMode="auto">
                <a:xfrm>
                  <a:off x="379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6" name="Rectangle 274"/>
                <p:cNvSpPr>
                  <a:spLocks noChangeArrowheads="1"/>
                </p:cNvSpPr>
                <p:nvPr/>
              </p:nvSpPr>
              <p:spPr bwMode="auto">
                <a:xfrm>
                  <a:off x="398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7" name="Rectangle 275"/>
                <p:cNvSpPr>
                  <a:spLocks noChangeArrowheads="1"/>
                </p:cNvSpPr>
                <p:nvPr/>
              </p:nvSpPr>
              <p:spPr bwMode="auto">
                <a:xfrm>
                  <a:off x="417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23" name="Group 276"/>
            <p:cNvGrpSpPr>
              <a:grpSpLocks/>
            </p:cNvGrpSpPr>
            <p:nvPr/>
          </p:nvGrpSpPr>
          <p:grpSpPr bwMode="auto">
            <a:xfrm>
              <a:off x="1440" y="1584"/>
              <a:ext cx="576" cy="576"/>
              <a:chOff x="336" y="1584"/>
              <a:chExt cx="576" cy="576"/>
            </a:xfrm>
          </p:grpSpPr>
          <p:grpSp>
            <p:nvGrpSpPr>
              <p:cNvPr id="15840" name="Group 277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849" name="Rectangle 278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0" name="Rectangle 279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51" name="Rectangle 280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41" name="Group 281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846" name="Rectangle 282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7" name="Rectangle 283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8" name="Rectangle 284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42" name="Group 285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843" name="Rectangle 286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4" name="Rectangle 287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45" name="Rectangle 288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24" name="Group 289"/>
            <p:cNvGrpSpPr>
              <a:grpSpLocks/>
            </p:cNvGrpSpPr>
            <p:nvPr/>
          </p:nvGrpSpPr>
          <p:grpSpPr bwMode="auto">
            <a:xfrm>
              <a:off x="336" y="2304"/>
              <a:ext cx="576" cy="576"/>
              <a:chOff x="336" y="1584"/>
              <a:chExt cx="576" cy="576"/>
            </a:xfrm>
          </p:grpSpPr>
          <p:grpSp>
            <p:nvGrpSpPr>
              <p:cNvPr id="15828" name="Group 290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837" name="Rectangle 29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8" name="Rectangle 292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9" name="Rectangle 293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29" name="Group 294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834" name="Rectangle 295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5" name="Rectangle 296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6" name="Rectangle 297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30" name="Group 298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831" name="Rectangle 299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2" name="Rectangle 300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33" name="Rectangle 301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25" name="Group 302"/>
            <p:cNvGrpSpPr>
              <a:grpSpLocks/>
            </p:cNvGrpSpPr>
            <p:nvPr/>
          </p:nvGrpSpPr>
          <p:grpSpPr bwMode="auto">
            <a:xfrm>
              <a:off x="2304" y="2304"/>
              <a:ext cx="576" cy="576"/>
              <a:chOff x="336" y="1584"/>
              <a:chExt cx="576" cy="576"/>
            </a:xfrm>
          </p:grpSpPr>
          <p:grpSp>
            <p:nvGrpSpPr>
              <p:cNvPr id="15816" name="Group 303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825" name="Rectangle 304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6" name="Rectangle 305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7" name="Rectangle 306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17" name="Group 307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822" name="Rectangle 308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3" name="Rectangle 309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4" name="Rectangle 310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18" name="Group 311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819" name="Rectangle 312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0" name="Rectangle 313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21" name="Rectangle 314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26" name="Group 315"/>
            <p:cNvGrpSpPr>
              <a:grpSpLocks/>
            </p:cNvGrpSpPr>
            <p:nvPr/>
          </p:nvGrpSpPr>
          <p:grpSpPr bwMode="auto">
            <a:xfrm>
              <a:off x="336" y="1584"/>
              <a:ext cx="960" cy="576"/>
              <a:chOff x="336" y="1584"/>
              <a:chExt cx="960" cy="576"/>
            </a:xfrm>
          </p:grpSpPr>
          <p:grpSp>
            <p:nvGrpSpPr>
              <p:cNvPr id="15796" name="Group 316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813" name="Rectangle 317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4" name="Rectangle 318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5" name="Rectangle 319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97" name="Group 320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810" name="Rectangle 32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1" name="Rectangle 322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12" name="Rectangle 323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98" name="Group 324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807" name="Rectangle 325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8" name="Rectangle 326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9" name="Rectangle 327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99" name="Group 328"/>
              <p:cNvGrpSpPr>
                <a:grpSpLocks/>
              </p:cNvGrpSpPr>
              <p:nvPr/>
            </p:nvGrpSpPr>
            <p:grpSpPr bwMode="auto">
              <a:xfrm>
                <a:off x="912" y="1584"/>
                <a:ext cx="192" cy="576"/>
                <a:chOff x="4752" y="864"/>
                <a:chExt cx="192" cy="576"/>
              </a:xfrm>
            </p:grpSpPr>
            <p:sp>
              <p:nvSpPr>
                <p:cNvPr id="15804" name="Rectangle 329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5" name="Rectangle 330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6" name="Rectangle 331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800" name="Group 332"/>
              <p:cNvGrpSpPr>
                <a:grpSpLocks/>
              </p:cNvGrpSpPr>
              <p:nvPr/>
            </p:nvGrpSpPr>
            <p:grpSpPr bwMode="auto">
              <a:xfrm>
                <a:off x="1104" y="1584"/>
                <a:ext cx="192" cy="576"/>
                <a:chOff x="4752" y="864"/>
                <a:chExt cx="192" cy="576"/>
              </a:xfrm>
            </p:grpSpPr>
            <p:sp>
              <p:nvSpPr>
                <p:cNvPr id="15801" name="Rectangle 333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2" name="Rectangle 334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03" name="Rectangle 335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27" name="Group 336"/>
            <p:cNvGrpSpPr>
              <a:grpSpLocks/>
            </p:cNvGrpSpPr>
            <p:nvPr/>
          </p:nvGrpSpPr>
          <p:grpSpPr bwMode="auto">
            <a:xfrm>
              <a:off x="2208" y="1584"/>
              <a:ext cx="960" cy="576"/>
              <a:chOff x="336" y="1584"/>
              <a:chExt cx="960" cy="576"/>
            </a:xfrm>
          </p:grpSpPr>
          <p:grpSp>
            <p:nvGrpSpPr>
              <p:cNvPr id="15776" name="Group 337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793" name="Rectangle 338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94" name="Rectangle 339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95" name="Rectangle 340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77" name="Group 341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790" name="Rectangle 342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91" name="Rectangle 343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92" name="Rectangle 344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78" name="Group 345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787" name="Rectangle 346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8" name="Rectangle 347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9" name="Rectangle 348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79" name="Group 349"/>
              <p:cNvGrpSpPr>
                <a:grpSpLocks/>
              </p:cNvGrpSpPr>
              <p:nvPr/>
            </p:nvGrpSpPr>
            <p:grpSpPr bwMode="auto">
              <a:xfrm>
                <a:off x="912" y="1584"/>
                <a:ext cx="192" cy="576"/>
                <a:chOff x="4752" y="864"/>
                <a:chExt cx="192" cy="576"/>
              </a:xfrm>
            </p:grpSpPr>
            <p:sp>
              <p:nvSpPr>
                <p:cNvPr id="15784" name="Rectangle 350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5" name="Rectangle 351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6" name="Rectangle 352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80" name="Group 353"/>
              <p:cNvGrpSpPr>
                <a:grpSpLocks/>
              </p:cNvGrpSpPr>
              <p:nvPr/>
            </p:nvGrpSpPr>
            <p:grpSpPr bwMode="auto">
              <a:xfrm>
                <a:off x="1104" y="1584"/>
                <a:ext cx="192" cy="576"/>
                <a:chOff x="4752" y="864"/>
                <a:chExt cx="192" cy="576"/>
              </a:xfrm>
            </p:grpSpPr>
            <p:sp>
              <p:nvSpPr>
                <p:cNvPr id="15781" name="Rectangle 354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2" name="Rectangle 355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83" name="Rectangle 356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728" name="Group 357"/>
            <p:cNvGrpSpPr>
              <a:grpSpLocks/>
            </p:cNvGrpSpPr>
            <p:nvPr/>
          </p:nvGrpSpPr>
          <p:grpSpPr bwMode="auto">
            <a:xfrm>
              <a:off x="1104" y="2304"/>
              <a:ext cx="960" cy="768"/>
              <a:chOff x="1104" y="2304"/>
              <a:chExt cx="960" cy="768"/>
            </a:xfrm>
          </p:grpSpPr>
          <p:grpSp>
            <p:nvGrpSpPr>
              <p:cNvPr id="15751" name="Group 358"/>
              <p:cNvGrpSpPr>
                <a:grpSpLocks/>
              </p:cNvGrpSpPr>
              <p:nvPr/>
            </p:nvGrpSpPr>
            <p:grpSpPr bwMode="auto">
              <a:xfrm>
                <a:off x="1104" y="2304"/>
                <a:ext cx="192" cy="576"/>
                <a:chOff x="4752" y="864"/>
                <a:chExt cx="192" cy="576"/>
              </a:xfrm>
            </p:grpSpPr>
            <p:sp>
              <p:nvSpPr>
                <p:cNvPr id="15773" name="Rectangle 359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4" name="Rectangle 360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5" name="Rectangle 361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52" name="Group 362"/>
              <p:cNvGrpSpPr>
                <a:grpSpLocks/>
              </p:cNvGrpSpPr>
              <p:nvPr/>
            </p:nvGrpSpPr>
            <p:grpSpPr bwMode="auto">
              <a:xfrm>
                <a:off x="1296" y="2304"/>
                <a:ext cx="192" cy="576"/>
                <a:chOff x="4752" y="864"/>
                <a:chExt cx="192" cy="576"/>
              </a:xfrm>
            </p:grpSpPr>
            <p:sp>
              <p:nvSpPr>
                <p:cNvPr id="15770" name="Rectangle 363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1" name="Rectangle 364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72" name="Rectangle 365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53" name="Group 366"/>
              <p:cNvGrpSpPr>
                <a:grpSpLocks/>
              </p:cNvGrpSpPr>
              <p:nvPr/>
            </p:nvGrpSpPr>
            <p:grpSpPr bwMode="auto">
              <a:xfrm>
                <a:off x="1488" y="2304"/>
                <a:ext cx="192" cy="576"/>
                <a:chOff x="4752" y="864"/>
                <a:chExt cx="192" cy="576"/>
              </a:xfrm>
            </p:grpSpPr>
            <p:sp>
              <p:nvSpPr>
                <p:cNvPr id="15767" name="Rectangle 367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8" name="Rectangle 368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9" name="Rectangle 369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54" name="Group 370"/>
              <p:cNvGrpSpPr>
                <a:grpSpLocks/>
              </p:cNvGrpSpPr>
              <p:nvPr/>
            </p:nvGrpSpPr>
            <p:grpSpPr bwMode="auto">
              <a:xfrm>
                <a:off x="1680" y="2304"/>
                <a:ext cx="192" cy="576"/>
                <a:chOff x="4752" y="864"/>
                <a:chExt cx="192" cy="576"/>
              </a:xfrm>
            </p:grpSpPr>
            <p:sp>
              <p:nvSpPr>
                <p:cNvPr id="15764" name="Rectangle 37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5" name="Rectangle 372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6" name="Rectangle 373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755" name="Group 374"/>
              <p:cNvGrpSpPr>
                <a:grpSpLocks/>
              </p:cNvGrpSpPr>
              <p:nvPr/>
            </p:nvGrpSpPr>
            <p:grpSpPr bwMode="auto">
              <a:xfrm>
                <a:off x="1872" y="2304"/>
                <a:ext cx="192" cy="576"/>
                <a:chOff x="4752" y="864"/>
                <a:chExt cx="192" cy="576"/>
              </a:xfrm>
            </p:grpSpPr>
            <p:sp>
              <p:nvSpPr>
                <p:cNvPr id="15761" name="Rectangle 375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2" name="Rectangle 376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63" name="Rectangle 377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756" name="Rectangle 378"/>
              <p:cNvSpPr>
                <a:spLocks noChangeArrowheads="1"/>
              </p:cNvSpPr>
              <p:nvPr/>
            </p:nvSpPr>
            <p:spPr bwMode="auto">
              <a:xfrm>
                <a:off x="1104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57" name="Rectangle 379"/>
              <p:cNvSpPr>
                <a:spLocks noChangeArrowheads="1"/>
              </p:cNvSpPr>
              <p:nvPr/>
            </p:nvSpPr>
            <p:spPr bwMode="auto">
              <a:xfrm>
                <a:off x="1296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58" name="Rectangle 380"/>
              <p:cNvSpPr>
                <a:spLocks noChangeArrowheads="1"/>
              </p:cNvSpPr>
              <p:nvPr/>
            </p:nvSpPr>
            <p:spPr bwMode="auto">
              <a:xfrm>
                <a:off x="1488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59" name="Rectangle 381"/>
              <p:cNvSpPr>
                <a:spLocks noChangeArrowheads="1"/>
              </p:cNvSpPr>
              <p:nvPr/>
            </p:nvSpPr>
            <p:spPr bwMode="auto">
              <a:xfrm>
                <a:off x="1680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60" name="Rectangle 382"/>
              <p:cNvSpPr>
                <a:spLocks noChangeArrowheads="1"/>
              </p:cNvSpPr>
              <p:nvPr/>
            </p:nvSpPr>
            <p:spPr bwMode="auto">
              <a:xfrm>
                <a:off x="1872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729" name="Group 383"/>
            <p:cNvGrpSpPr>
              <a:grpSpLocks/>
            </p:cNvGrpSpPr>
            <p:nvPr/>
          </p:nvGrpSpPr>
          <p:grpSpPr bwMode="auto">
            <a:xfrm>
              <a:off x="3312" y="1584"/>
              <a:ext cx="384" cy="384"/>
              <a:chOff x="3312" y="1584"/>
              <a:chExt cx="384" cy="384"/>
            </a:xfrm>
          </p:grpSpPr>
          <p:sp>
            <p:nvSpPr>
              <p:cNvPr id="15747" name="Rectangle 384"/>
              <p:cNvSpPr>
                <a:spLocks noChangeArrowheads="1"/>
              </p:cNvSpPr>
              <p:nvPr/>
            </p:nvSpPr>
            <p:spPr bwMode="auto">
              <a:xfrm>
                <a:off x="3312" y="1584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48" name="Rectangle 385"/>
              <p:cNvSpPr>
                <a:spLocks noChangeArrowheads="1"/>
              </p:cNvSpPr>
              <p:nvPr/>
            </p:nvSpPr>
            <p:spPr bwMode="auto">
              <a:xfrm>
                <a:off x="3504" y="1584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49" name="Rectangle 386"/>
              <p:cNvSpPr>
                <a:spLocks noChangeArrowheads="1"/>
              </p:cNvSpPr>
              <p:nvPr/>
            </p:nvSpPr>
            <p:spPr bwMode="auto">
              <a:xfrm>
                <a:off x="3312" y="1776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50" name="Rectangle 387"/>
              <p:cNvSpPr>
                <a:spLocks noChangeArrowheads="1"/>
              </p:cNvSpPr>
              <p:nvPr/>
            </p:nvSpPr>
            <p:spPr bwMode="auto">
              <a:xfrm>
                <a:off x="3504" y="1776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730" name="Group 388"/>
            <p:cNvGrpSpPr>
              <a:grpSpLocks/>
            </p:cNvGrpSpPr>
            <p:nvPr/>
          </p:nvGrpSpPr>
          <p:grpSpPr bwMode="auto">
            <a:xfrm>
              <a:off x="3024" y="2304"/>
              <a:ext cx="576" cy="768"/>
              <a:chOff x="3024" y="2304"/>
              <a:chExt cx="576" cy="768"/>
            </a:xfrm>
          </p:grpSpPr>
          <p:sp>
            <p:nvSpPr>
              <p:cNvPr id="15731" name="Rectangle 389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732" name="Group 390"/>
              <p:cNvGrpSpPr>
                <a:grpSpLocks/>
              </p:cNvGrpSpPr>
              <p:nvPr/>
            </p:nvGrpSpPr>
            <p:grpSpPr bwMode="auto">
              <a:xfrm>
                <a:off x="3024" y="2304"/>
                <a:ext cx="576" cy="576"/>
                <a:chOff x="336" y="1584"/>
                <a:chExt cx="576" cy="576"/>
              </a:xfrm>
            </p:grpSpPr>
            <p:grpSp>
              <p:nvGrpSpPr>
                <p:cNvPr id="15735" name="Group 391"/>
                <p:cNvGrpSpPr>
                  <a:grpSpLocks/>
                </p:cNvGrpSpPr>
                <p:nvPr/>
              </p:nvGrpSpPr>
              <p:grpSpPr bwMode="auto">
                <a:xfrm>
                  <a:off x="336" y="1584"/>
                  <a:ext cx="192" cy="576"/>
                  <a:chOff x="4752" y="864"/>
                  <a:chExt cx="192" cy="576"/>
                </a:xfrm>
              </p:grpSpPr>
              <p:sp>
                <p:nvSpPr>
                  <p:cNvPr id="15744" name="Rectangle 392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864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745" name="Rectangle 393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056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746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36" name="Group 395"/>
                <p:cNvGrpSpPr>
                  <a:grpSpLocks/>
                </p:cNvGrpSpPr>
                <p:nvPr/>
              </p:nvGrpSpPr>
              <p:grpSpPr bwMode="auto">
                <a:xfrm>
                  <a:off x="528" y="1584"/>
                  <a:ext cx="192" cy="576"/>
                  <a:chOff x="4752" y="864"/>
                  <a:chExt cx="192" cy="576"/>
                </a:xfrm>
              </p:grpSpPr>
              <p:sp>
                <p:nvSpPr>
                  <p:cNvPr id="15741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864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742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056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743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37" name="Group 399"/>
                <p:cNvGrpSpPr>
                  <a:grpSpLocks/>
                </p:cNvGrpSpPr>
                <p:nvPr/>
              </p:nvGrpSpPr>
              <p:grpSpPr bwMode="auto">
                <a:xfrm>
                  <a:off x="720" y="1584"/>
                  <a:ext cx="192" cy="576"/>
                  <a:chOff x="4752" y="864"/>
                  <a:chExt cx="192" cy="576"/>
                </a:xfrm>
              </p:grpSpPr>
              <p:sp>
                <p:nvSpPr>
                  <p:cNvPr id="15738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864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739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056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740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733" name="Rectangle 403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34" name="Rectangle 404"/>
              <p:cNvSpPr>
                <a:spLocks noChangeArrowheads="1"/>
              </p:cNvSpPr>
              <p:nvPr/>
            </p:nvSpPr>
            <p:spPr bwMode="auto">
              <a:xfrm>
                <a:off x="3408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102" name="Group 405"/>
          <p:cNvGrpSpPr>
            <a:grpSpLocks/>
          </p:cNvGrpSpPr>
          <p:nvPr/>
        </p:nvGrpSpPr>
        <p:grpSpPr bwMode="auto">
          <a:xfrm>
            <a:off x="5257800" y="3810000"/>
            <a:ext cx="3275013" cy="2286000"/>
            <a:chOff x="3312" y="2400"/>
            <a:chExt cx="2063" cy="1440"/>
          </a:xfrm>
        </p:grpSpPr>
        <p:grpSp>
          <p:nvGrpSpPr>
            <p:cNvPr id="15519" name="Group 406"/>
            <p:cNvGrpSpPr>
              <a:grpSpLocks/>
            </p:cNvGrpSpPr>
            <p:nvPr/>
          </p:nvGrpSpPr>
          <p:grpSpPr bwMode="auto">
            <a:xfrm>
              <a:off x="3312" y="2400"/>
              <a:ext cx="589" cy="470"/>
              <a:chOff x="480" y="816"/>
              <a:chExt cx="960" cy="768"/>
            </a:xfrm>
          </p:grpSpPr>
          <p:grpSp>
            <p:nvGrpSpPr>
              <p:cNvPr id="15695" name="Group 407"/>
              <p:cNvGrpSpPr>
                <a:grpSpLocks/>
              </p:cNvGrpSpPr>
              <p:nvPr/>
            </p:nvGrpSpPr>
            <p:grpSpPr bwMode="auto">
              <a:xfrm>
                <a:off x="480" y="816"/>
                <a:ext cx="960" cy="192"/>
                <a:chOff x="480" y="816"/>
                <a:chExt cx="960" cy="192"/>
              </a:xfrm>
            </p:grpSpPr>
            <p:sp>
              <p:nvSpPr>
                <p:cNvPr id="15714" name="Rectangle 408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5" name="Rectangle 409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6" name="Rectangle 410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7" name="Rectangle 411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8" name="Rectangle 412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96" name="Group 413"/>
              <p:cNvGrpSpPr>
                <a:grpSpLocks/>
              </p:cNvGrpSpPr>
              <p:nvPr/>
            </p:nvGrpSpPr>
            <p:grpSpPr bwMode="auto">
              <a:xfrm>
                <a:off x="480" y="1008"/>
                <a:ext cx="960" cy="192"/>
                <a:chOff x="480" y="816"/>
                <a:chExt cx="960" cy="192"/>
              </a:xfrm>
            </p:grpSpPr>
            <p:sp>
              <p:nvSpPr>
                <p:cNvPr id="15709" name="Rectangle 414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0" name="Rectangle 415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1" name="Rectangle 416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2" name="Rectangle 417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13" name="Rectangle 418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97" name="Group 419"/>
              <p:cNvGrpSpPr>
                <a:grpSpLocks/>
              </p:cNvGrpSpPr>
              <p:nvPr/>
            </p:nvGrpSpPr>
            <p:grpSpPr bwMode="auto">
              <a:xfrm>
                <a:off x="480" y="1200"/>
                <a:ext cx="960" cy="192"/>
                <a:chOff x="480" y="816"/>
                <a:chExt cx="960" cy="192"/>
              </a:xfrm>
            </p:grpSpPr>
            <p:sp>
              <p:nvSpPr>
                <p:cNvPr id="15704" name="Rectangle 420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5" name="Rectangle 421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6" name="Rectangle 422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7" name="Rectangle 423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8" name="Rectangle 424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98" name="Group 425"/>
              <p:cNvGrpSpPr>
                <a:grpSpLocks/>
              </p:cNvGrpSpPr>
              <p:nvPr/>
            </p:nvGrpSpPr>
            <p:grpSpPr bwMode="auto">
              <a:xfrm>
                <a:off x="480" y="1392"/>
                <a:ext cx="960" cy="192"/>
                <a:chOff x="480" y="816"/>
                <a:chExt cx="960" cy="192"/>
              </a:xfrm>
            </p:grpSpPr>
            <p:sp>
              <p:nvSpPr>
                <p:cNvPr id="15699" name="Rectangle 426"/>
                <p:cNvSpPr>
                  <a:spLocks noChangeArrowheads="1"/>
                </p:cNvSpPr>
                <p:nvPr/>
              </p:nvSpPr>
              <p:spPr bwMode="auto">
                <a:xfrm>
                  <a:off x="480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0" name="Rectangle 427"/>
                <p:cNvSpPr>
                  <a:spLocks noChangeArrowheads="1"/>
                </p:cNvSpPr>
                <p:nvPr/>
              </p:nvSpPr>
              <p:spPr bwMode="auto">
                <a:xfrm>
                  <a:off x="672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1" name="Rectangle 428"/>
                <p:cNvSpPr>
                  <a:spLocks noChangeArrowheads="1"/>
                </p:cNvSpPr>
                <p:nvPr/>
              </p:nvSpPr>
              <p:spPr bwMode="auto">
                <a:xfrm>
                  <a:off x="864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2" name="Rectangle 429"/>
                <p:cNvSpPr>
                  <a:spLocks noChangeArrowheads="1"/>
                </p:cNvSpPr>
                <p:nvPr/>
              </p:nvSpPr>
              <p:spPr bwMode="auto">
                <a:xfrm>
                  <a:off x="1056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03" name="Rectangle 430"/>
                <p:cNvSpPr>
                  <a:spLocks noChangeArrowheads="1"/>
                </p:cNvSpPr>
                <p:nvPr/>
              </p:nvSpPr>
              <p:spPr bwMode="auto">
                <a:xfrm>
                  <a:off x="1248" y="81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20" name="Group 431"/>
            <p:cNvGrpSpPr>
              <a:grpSpLocks/>
            </p:cNvGrpSpPr>
            <p:nvPr/>
          </p:nvGrpSpPr>
          <p:grpSpPr bwMode="auto">
            <a:xfrm>
              <a:off x="3990" y="2400"/>
              <a:ext cx="471" cy="353"/>
              <a:chOff x="1968" y="912"/>
              <a:chExt cx="768" cy="576"/>
            </a:xfrm>
          </p:grpSpPr>
          <p:grpSp>
            <p:nvGrpSpPr>
              <p:cNvPr id="15680" name="Group 432"/>
              <p:cNvGrpSpPr>
                <a:grpSpLocks/>
              </p:cNvGrpSpPr>
              <p:nvPr/>
            </p:nvGrpSpPr>
            <p:grpSpPr bwMode="auto">
              <a:xfrm>
                <a:off x="1968" y="912"/>
                <a:ext cx="768" cy="192"/>
                <a:chOff x="1968" y="912"/>
                <a:chExt cx="768" cy="192"/>
              </a:xfrm>
            </p:grpSpPr>
            <p:sp>
              <p:nvSpPr>
                <p:cNvPr id="15691" name="Rectangle 433"/>
                <p:cNvSpPr>
                  <a:spLocks noChangeArrowheads="1"/>
                </p:cNvSpPr>
                <p:nvPr/>
              </p:nvSpPr>
              <p:spPr bwMode="auto">
                <a:xfrm>
                  <a:off x="1968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92" name="Rectangle 434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93" name="Rectangle 435"/>
                <p:cNvSpPr>
                  <a:spLocks noChangeArrowheads="1"/>
                </p:cNvSpPr>
                <p:nvPr/>
              </p:nvSpPr>
              <p:spPr bwMode="auto">
                <a:xfrm>
                  <a:off x="2352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9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544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81" name="Group 437"/>
              <p:cNvGrpSpPr>
                <a:grpSpLocks/>
              </p:cNvGrpSpPr>
              <p:nvPr/>
            </p:nvGrpSpPr>
            <p:grpSpPr bwMode="auto">
              <a:xfrm>
                <a:off x="1968" y="1104"/>
                <a:ext cx="768" cy="192"/>
                <a:chOff x="1968" y="912"/>
                <a:chExt cx="768" cy="192"/>
              </a:xfrm>
            </p:grpSpPr>
            <p:sp>
              <p:nvSpPr>
                <p:cNvPr id="15687" name="Rectangle 438"/>
                <p:cNvSpPr>
                  <a:spLocks noChangeArrowheads="1"/>
                </p:cNvSpPr>
                <p:nvPr/>
              </p:nvSpPr>
              <p:spPr bwMode="auto">
                <a:xfrm>
                  <a:off x="1968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88" name="Rectangle 439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89" name="Rectangle 440"/>
                <p:cNvSpPr>
                  <a:spLocks noChangeArrowheads="1"/>
                </p:cNvSpPr>
                <p:nvPr/>
              </p:nvSpPr>
              <p:spPr bwMode="auto">
                <a:xfrm>
                  <a:off x="2352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90" name="Rectangle 441"/>
                <p:cNvSpPr>
                  <a:spLocks noChangeArrowheads="1"/>
                </p:cNvSpPr>
                <p:nvPr/>
              </p:nvSpPr>
              <p:spPr bwMode="auto">
                <a:xfrm>
                  <a:off x="2544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82" name="Group 442"/>
              <p:cNvGrpSpPr>
                <a:grpSpLocks/>
              </p:cNvGrpSpPr>
              <p:nvPr/>
            </p:nvGrpSpPr>
            <p:grpSpPr bwMode="auto">
              <a:xfrm>
                <a:off x="1968" y="1296"/>
                <a:ext cx="768" cy="192"/>
                <a:chOff x="1968" y="912"/>
                <a:chExt cx="768" cy="192"/>
              </a:xfrm>
            </p:grpSpPr>
            <p:sp>
              <p:nvSpPr>
                <p:cNvPr id="15683" name="Rectangle 443"/>
                <p:cNvSpPr>
                  <a:spLocks noChangeArrowheads="1"/>
                </p:cNvSpPr>
                <p:nvPr/>
              </p:nvSpPr>
              <p:spPr bwMode="auto">
                <a:xfrm>
                  <a:off x="1968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84" name="Rectangle 444"/>
                <p:cNvSpPr>
                  <a:spLocks noChangeArrowheads="1"/>
                </p:cNvSpPr>
                <p:nvPr/>
              </p:nvSpPr>
              <p:spPr bwMode="auto">
                <a:xfrm>
                  <a:off x="2160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85" name="Rectangle 445"/>
                <p:cNvSpPr>
                  <a:spLocks noChangeArrowheads="1"/>
                </p:cNvSpPr>
                <p:nvPr/>
              </p:nvSpPr>
              <p:spPr bwMode="auto">
                <a:xfrm>
                  <a:off x="2352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86" name="Rectangle 446"/>
                <p:cNvSpPr>
                  <a:spLocks noChangeArrowheads="1"/>
                </p:cNvSpPr>
                <p:nvPr/>
              </p:nvSpPr>
              <p:spPr bwMode="auto">
                <a:xfrm>
                  <a:off x="2544" y="91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21" name="Group 447"/>
            <p:cNvGrpSpPr>
              <a:grpSpLocks/>
            </p:cNvGrpSpPr>
            <p:nvPr/>
          </p:nvGrpSpPr>
          <p:grpSpPr bwMode="auto">
            <a:xfrm>
              <a:off x="4550" y="2400"/>
              <a:ext cx="353" cy="470"/>
              <a:chOff x="3072" y="864"/>
              <a:chExt cx="576" cy="768"/>
            </a:xfrm>
          </p:grpSpPr>
          <p:grpSp>
            <p:nvGrpSpPr>
              <p:cNvPr id="15664" name="Group 448"/>
              <p:cNvGrpSpPr>
                <a:grpSpLocks/>
              </p:cNvGrpSpPr>
              <p:nvPr/>
            </p:nvGrpSpPr>
            <p:grpSpPr bwMode="auto">
              <a:xfrm>
                <a:off x="3072" y="864"/>
                <a:ext cx="576" cy="192"/>
                <a:chOff x="3072" y="864"/>
                <a:chExt cx="576" cy="192"/>
              </a:xfrm>
            </p:grpSpPr>
            <p:sp>
              <p:nvSpPr>
                <p:cNvPr id="15677" name="Rectangle 449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78" name="Rectangle 450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79" name="Rectangle 451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65" name="Group 452"/>
              <p:cNvGrpSpPr>
                <a:grpSpLocks/>
              </p:cNvGrpSpPr>
              <p:nvPr/>
            </p:nvGrpSpPr>
            <p:grpSpPr bwMode="auto">
              <a:xfrm>
                <a:off x="3072" y="1056"/>
                <a:ext cx="576" cy="192"/>
                <a:chOff x="3072" y="864"/>
                <a:chExt cx="576" cy="192"/>
              </a:xfrm>
            </p:grpSpPr>
            <p:sp>
              <p:nvSpPr>
                <p:cNvPr id="15674" name="Rectangle 453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75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76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66" name="Group 456"/>
              <p:cNvGrpSpPr>
                <a:grpSpLocks/>
              </p:cNvGrpSpPr>
              <p:nvPr/>
            </p:nvGrpSpPr>
            <p:grpSpPr bwMode="auto">
              <a:xfrm>
                <a:off x="3072" y="1248"/>
                <a:ext cx="576" cy="192"/>
                <a:chOff x="3072" y="864"/>
                <a:chExt cx="576" cy="192"/>
              </a:xfrm>
            </p:grpSpPr>
            <p:sp>
              <p:nvSpPr>
                <p:cNvPr id="15671" name="Rectangle 45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72" name="Rectangle 458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73" name="Rectangle 459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67" name="Group 460"/>
              <p:cNvGrpSpPr>
                <a:grpSpLocks/>
              </p:cNvGrpSpPr>
              <p:nvPr/>
            </p:nvGrpSpPr>
            <p:grpSpPr bwMode="auto">
              <a:xfrm>
                <a:off x="3072" y="1440"/>
                <a:ext cx="576" cy="192"/>
                <a:chOff x="3072" y="864"/>
                <a:chExt cx="576" cy="192"/>
              </a:xfrm>
            </p:grpSpPr>
            <p:sp>
              <p:nvSpPr>
                <p:cNvPr id="15668" name="Rectangle 461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9" name="Rectangle 462"/>
                <p:cNvSpPr>
                  <a:spLocks noChangeArrowheads="1"/>
                </p:cNvSpPr>
                <p:nvPr/>
              </p:nvSpPr>
              <p:spPr bwMode="auto">
                <a:xfrm>
                  <a:off x="3264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70" name="Rectangle 463"/>
                <p:cNvSpPr>
                  <a:spLocks noChangeArrowheads="1"/>
                </p:cNvSpPr>
                <p:nvPr/>
              </p:nvSpPr>
              <p:spPr bwMode="auto">
                <a:xfrm>
                  <a:off x="3456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22" name="Group 464"/>
            <p:cNvGrpSpPr>
              <a:grpSpLocks/>
            </p:cNvGrpSpPr>
            <p:nvPr/>
          </p:nvGrpSpPr>
          <p:grpSpPr bwMode="auto">
            <a:xfrm>
              <a:off x="4962" y="2400"/>
              <a:ext cx="354" cy="353"/>
              <a:chOff x="3792" y="864"/>
              <a:chExt cx="576" cy="576"/>
            </a:xfrm>
          </p:grpSpPr>
          <p:grpSp>
            <p:nvGrpSpPr>
              <p:cNvPr id="15652" name="Group 465"/>
              <p:cNvGrpSpPr>
                <a:grpSpLocks/>
              </p:cNvGrpSpPr>
              <p:nvPr/>
            </p:nvGrpSpPr>
            <p:grpSpPr bwMode="auto">
              <a:xfrm>
                <a:off x="3792" y="864"/>
                <a:ext cx="576" cy="192"/>
                <a:chOff x="3792" y="864"/>
                <a:chExt cx="576" cy="192"/>
              </a:xfrm>
            </p:grpSpPr>
            <p:sp>
              <p:nvSpPr>
                <p:cNvPr id="15661" name="Rectangle 466"/>
                <p:cNvSpPr>
                  <a:spLocks noChangeArrowheads="1"/>
                </p:cNvSpPr>
                <p:nvPr/>
              </p:nvSpPr>
              <p:spPr bwMode="auto">
                <a:xfrm>
                  <a:off x="379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2" name="Rectangle 467"/>
                <p:cNvSpPr>
                  <a:spLocks noChangeArrowheads="1"/>
                </p:cNvSpPr>
                <p:nvPr/>
              </p:nvSpPr>
              <p:spPr bwMode="auto">
                <a:xfrm>
                  <a:off x="398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3" name="Rectangle 468"/>
                <p:cNvSpPr>
                  <a:spLocks noChangeArrowheads="1"/>
                </p:cNvSpPr>
                <p:nvPr/>
              </p:nvSpPr>
              <p:spPr bwMode="auto">
                <a:xfrm>
                  <a:off x="417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53" name="Group 469"/>
              <p:cNvGrpSpPr>
                <a:grpSpLocks/>
              </p:cNvGrpSpPr>
              <p:nvPr/>
            </p:nvGrpSpPr>
            <p:grpSpPr bwMode="auto">
              <a:xfrm>
                <a:off x="3792" y="1056"/>
                <a:ext cx="576" cy="192"/>
                <a:chOff x="3792" y="864"/>
                <a:chExt cx="576" cy="192"/>
              </a:xfrm>
            </p:grpSpPr>
            <p:sp>
              <p:nvSpPr>
                <p:cNvPr id="15658" name="Rectangle 470"/>
                <p:cNvSpPr>
                  <a:spLocks noChangeArrowheads="1"/>
                </p:cNvSpPr>
                <p:nvPr/>
              </p:nvSpPr>
              <p:spPr bwMode="auto">
                <a:xfrm>
                  <a:off x="379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9" name="Rectangle 471"/>
                <p:cNvSpPr>
                  <a:spLocks noChangeArrowheads="1"/>
                </p:cNvSpPr>
                <p:nvPr/>
              </p:nvSpPr>
              <p:spPr bwMode="auto">
                <a:xfrm>
                  <a:off x="398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60" name="Rectangle 472"/>
                <p:cNvSpPr>
                  <a:spLocks noChangeArrowheads="1"/>
                </p:cNvSpPr>
                <p:nvPr/>
              </p:nvSpPr>
              <p:spPr bwMode="auto">
                <a:xfrm>
                  <a:off x="417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54" name="Group 473"/>
              <p:cNvGrpSpPr>
                <a:grpSpLocks/>
              </p:cNvGrpSpPr>
              <p:nvPr/>
            </p:nvGrpSpPr>
            <p:grpSpPr bwMode="auto">
              <a:xfrm>
                <a:off x="3792" y="1248"/>
                <a:ext cx="576" cy="192"/>
                <a:chOff x="3792" y="864"/>
                <a:chExt cx="576" cy="192"/>
              </a:xfrm>
            </p:grpSpPr>
            <p:sp>
              <p:nvSpPr>
                <p:cNvPr id="15655" name="Rectangle 474"/>
                <p:cNvSpPr>
                  <a:spLocks noChangeArrowheads="1"/>
                </p:cNvSpPr>
                <p:nvPr/>
              </p:nvSpPr>
              <p:spPr bwMode="auto">
                <a:xfrm>
                  <a:off x="379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6" name="Rectangle 475"/>
                <p:cNvSpPr>
                  <a:spLocks noChangeArrowheads="1"/>
                </p:cNvSpPr>
                <p:nvPr/>
              </p:nvSpPr>
              <p:spPr bwMode="auto">
                <a:xfrm>
                  <a:off x="3984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7" name="Rectangle 476"/>
                <p:cNvSpPr>
                  <a:spLocks noChangeArrowheads="1"/>
                </p:cNvSpPr>
                <p:nvPr/>
              </p:nvSpPr>
              <p:spPr bwMode="auto">
                <a:xfrm>
                  <a:off x="4176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23" name="Group 477"/>
            <p:cNvGrpSpPr>
              <a:grpSpLocks/>
            </p:cNvGrpSpPr>
            <p:nvPr/>
          </p:nvGrpSpPr>
          <p:grpSpPr bwMode="auto">
            <a:xfrm>
              <a:off x="3990" y="2929"/>
              <a:ext cx="354" cy="353"/>
              <a:chOff x="336" y="1584"/>
              <a:chExt cx="576" cy="576"/>
            </a:xfrm>
          </p:grpSpPr>
          <p:grpSp>
            <p:nvGrpSpPr>
              <p:cNvPr id="15640" name="Group 478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649" name="Rectangle 479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0" name="Rectangle 480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51" name="Rectangle 481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41" name="Group 482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646" name="Rectangle 483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7" name="Rectangle 484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8" name="Rectangle 485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42" name="Group 486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643" name="Rectangle 487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4" name="Rectangle 488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45" name="Rectangle 489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24" name="Group 490"/>
            <p:cNvGrpSpPr>
              <a:grpSpLocks/>
            </p:cNvGrpSpPr>
            <p:nvPr/>
          </p:nvGrpSpPr>
          <p:grpSpPr bwMode="auto">
            <a:xfrm>
              <a:off x="3312" y="3370"/>
              <a:ext cx="354" cy="352"/>
              <a:chOff x="336" y="1584"/>
              <a:chExt cx="576" cy="576"/>
            </a:xfrm>
          </p:grpSpPr>
          <p:grpSp>
            <p:nvGrpSpPr>
              <p:cNvPr id="15628" name="Group 491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637" name="Rectangle 492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8" name="Rectangle 493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9" name="Rectangle 494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29" name="Group 495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634" name="Rectangle 496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5" name="Rectangle 497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6" name="Rectangle 498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30" name="Group 499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631" name="Rectangle 500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2" name="Rectangle 501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33" name="Rectangle 502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25" name="Group 503"/>
            <p:cNvGrpSpPr>
              <a:grpSpLocks/>
            </p:cNvGrpSpPr>
            <p:nvPr/>
          </p:nvGrpSpPr>
          <p:grpSpPr bwMode="auto">
            <a:xfrm>
              <a:off x="4520" y="3370"/>
              <a:ext cx="354" cy="352"/>
              <a:chOff x="336" y="1584"/>
              <a:chExt cx="576" cy="576"/>
            </a:xfrm>
          </p:grpSpPr>
          <p:grpSp>
            <p:nvGrpSpPr>
              <p:cNvPr id="15616" name="Group 504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625" name="Rectangle 505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6" name="Rectangle 506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7" name="Rectangle 507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17" name="Group 508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622" name="Rectangle 509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3" name="Rectangle 510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4" name="Rectangle 511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18" name="Group 512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619" name="Rectangle 513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0" name="Rectangle 514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21" name="Rectangle 515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26" name="Group 516"/>
            <p:cNvGrpSpPr>
              <a:grpSpLocks/>
            </p:cNvGrpSpPr>
            <p:nvPr/>
          </p:nvGrpSpPr>
          <p:grpSpPr bwMode="auto">
            <a:xfrm>
              <a:off x="3312" y="2929"/>
              <a:ext cx="589" cy="353"/>
              <a:chOff x="336" y="1584"/>
              <a:chExt cx="960" cy="576"/>
            </a:xfrm>
          </p:grpSpPr>
          <p:grpSp>
            <p:nvGrpSpPr>
              <p:cNvPr id="15596" name="Group 517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613" name="Rectangle 518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4" name="Rectangle 519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5" name="Rectangle 520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97" name="Group 521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610" name="Rectangle 522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1" name="Rectangle 523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12" name="Rectangle 524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98" name="Group 525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607" name="Rectangle 526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8" name="Rectangle 527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9" name="Rectangle 528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99" name="Group 529"/>
              <p:cNvGrpSpPr>
                <a:grpSpLocks/>
              </p:cNvGrpSpPr>
              <p:nvPr/>
            </p:nvGrpSpPr>
            <p:grpSpPr bwMode="auto">
              <a:xfrm>
                <a:off x="912" y="1584"/>
                <a:ext cx="192" cy="576"/>
                <a:chOff x="4752" y="864"/>
                <a:chExt cx="192" cy="576"/>
              </a:xfrm>
            </p:grpSpPr>
            <p:sp>
              <p:nvSpPr>
                <p:cNvPr id="15604" name="Rectangle 530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5" name="Rectangle 531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6" name="Rectangle 532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600" name="Group 533"/>
              <p:cNvGrpSpPr>
                <a:grpSpLocks/>
              </p:cNvGrpSpPr>
              <p:nvPr/>
            </p:nvGrpSpPr>
            <p:grpSpPr bwMode="auto">
              <a:xfrm>
                <a:off x="1104" y="1584"/>
                <a:ext cx="192" cy="576"/>
                <a:chOff x="4752" y="864"/>
                <a:chExt cx="192" cy="576"/>
              </a:xfrm>
            </p:grpSpPr>
            <p:sp>
              <p:nvSpPr>
                <p:cNvPr id="15601" name="Rectangle 534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2" name="Rectangle 535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03" name="Rectangle 536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27" name="Group 537"/>
            <p:cNvGrpSpPr>
              <a:grpSpLocks/>
            </p:cNvGrpSpPr>
            <p:nvPr/>
          </p:nvGrpSpPr>
          <p:grpSpPr bwMode="auto">
            <a:xfrm>
              <a:off x="4461" y="2929"/>
              <a:ext cx="590" cy="353"/>
              <a:chOff x="336" y="1584"/>
              <a:chExt cx="960" cy="576"/>
            </a:xfrm>
          </p:grpSpPr>
          <p:grpSp>
            <p:nvGrpSpPr>
              <p:cNvPr id="15576" name="Group 538"/>
              <p:cNvGrpSpPr>
                <a:grpSpLocks/>
              </p:cNvGrpSpPr>
              <p:nvPr/>
            </p:nvGrpSpPr>
            <p:grpSpPr bwMode="auto">
              <a:xfrm>
                <a:off x="336" y="1584"/>
                <a:ext cx="192" cy="576"/>
                <a:chOff x="4752" y="864"/>
                <a:chExt cx="192" cy="576"/>
              </a:xfrm>
            </p:grpSpPr>
            <p:sp>
              <p:nvSpPr>
                <p:cNvPr id="15593" name="Rectangle 539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4" name="Rectangle 540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5" name="Rectangle 541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77" name="Group 542"/>
              <p:cNvGrpSpPr>
                <a:grpSpLocks/>
              </p:cNvGrpSpPr>
              <p:nvPr/>
            </p:nvGrpSpPr>
            <p:grpSpPr bwMode="auto">
              <a:xfrm>
                <a:off x="528" y="1584"/>
                <a:ext cx="192" cy="576"/>
                <a:chOff x="4752" y="864"/>
                <a:chExt cx="192" cy="576"/>
              </a:xfrm>
            </p:grpSpPr>
            <p:sp>
              <p:nvSpPr>
                <p:cNvPr id="15590" name="Rectangle 543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1" name="Rectangle 544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92" name="Rectangle 545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78" name="Group 546"/>
              <p:cNvGrpSpPr>
                <a:grpSpLocks/>
              </p:cNvGrpSpPr>
              <p:nvPr/>
            </p:nvGrpSpPr>
            <p:grpSpPr bwMode="auto">
              <a:xfrm>
                <a:off x="720" y="1584"/>
                <a:ext cx="192" cy="576"/>
                <a:chOff x="4752" y="864"/>
                <a:chExt cx="192" cy="576"/>
              </a:xfrm>
            </p:grpSpPr>
            <p:sp>
              <p:nvSpPr>
                <p:cNvPr id="15587" name="Rectangle 547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8" name="Rectangle 548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9" name="Rectangle 549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79" name="Group 550"/>
              <p:cNvGrpSpPr>
                <a:grpSpLocks/>
              </p:cNvGrpSpPr>
              <p:nvPr/>
            </p:nvGrpSpPr>
            <p:grpSpPr bwMode="auto">
              <a:xfrm>
                <a:off x="912" y="1584"/>
                <a:ext cx="192" cy="576"/>
                <a:chOff x="4752" y="864"/>
                <a:chExt cx="192" cy="576"/>
              </a:xfrm>
            </p:grpSpPr>
            <p:sp>
              <p:nvSpPr>
                <p:cNvPr id="15584" name="Rectangle 55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5" name="Rectangle 552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6" name="Rectangle 553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80" name="Group 554"/>
              <p:cNvGrpSpPr>
                <a:grpSpLocks/>
              </p:cNvGrpSpPr>
              <p:nvPr/>
            </p:nvGrpSpPr>
            <p:grpSpPr bwMode="auto">
              <a:xfrm>
                <a:off x="1104" y="1584"/>
                <a:ext cx="192" cy="576"/>
                <a:chOff x="4752" y="864"/>
                <a:chExt cx="192" cy="576"/>
              </a:xfrm>
            </p:grpSpPr>
            <p:sp>
              <p:nvSpPr>
                <p:cNvPr id="15581" name="Rectangle 555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2" name="Rectangle 556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83" name="Rectangle 557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528" name="Group 558"/>
            <p:cNvGrpSpPr>
              <a:grpSpLocks/>
            </p:cNvGrpSpPr>
            <p:nvPr/>
          </p:nvGrpSpPr>
          <p:grpSpPr bwMode="auto">
            <a:xfrm>
              <a:off x="3784" y="3370"/>
              <a:ext cx="589" cy="470"/>
              <a:chOff x="1104" y="2304"/>
              <a:chExt cx="960" cy="768"/>
            </a:xfrm>
          </p:grpSpPr>
          <p:grpSp>
            <p:nvGrpSpPr>
              <p:cNvPr id="15551" name="Group 559"/>
              <p:cNvGrpSpPr>
                <a:grpSpLocks/>
              </p:cNvGrpSpPr>
              <p:nvPr/>
            </p:nvGrpSpPr>
            <p:grpSpPr bwMode="auto">
              <a:xfrm>
                <a:off x="1104" y="2304"/>
                <a:ext cx="192" cy="576"/>
                <a:chOff x="4752" y="864"/>
                <a:chExt cx="192" cy="576"/>
              </a:xfrm>
            </p:grpSpPr>
            <p:sp>
              <p:nvSpPr>
                <p:cNvPr id="15573" name="Rectangle 560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4" name="Rectangle 561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" name="Rectangle 562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52" name="Group 563"/>
              <p:cNvGrpSpPr>
                <a:grpSpLocks/>
              </p:cNvGrpSpPr>
              <p:nvPr/>
            </p:nvGrpSpPr>
            <p:grpSpPr bwMode="auto">
              <a:xfrm>
                <a:off x="1296" y="2304"/>
                <a:ext cx="192" cy="576"/>
                <a:chOff x="4752" y="864"/>
                <a:chExt cx="192" cy="576"/>
              </a:xfrm>
            </p:grpSpPr>
            <p:sp>
              <p:nvSpPr>
                <p:cNvPr id="15570" name="Rectangle 564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1" name="Rectangle 565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2" name="Rectangle 566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53" name="Group 567"/>
              <p:cNvGrpSpPr>
                <a:grpSpLocks/>
              </p:cNvGrpSpPr>
              <p:nvPr/>
            </p:nvGrpSpPr>
            <p:grpSpPr bwMode="auto">
              <a:xfrm>
                <a:off x="1488" y="2304"/>
                <a:ext cx="192" cy="576"/>
                <a:chOff x="4752" y="864"/>
                <a:chExt cx="192" cy="576"/>
              </a:xfrm>
            </p:grpSpPr>
            <p:sp>
              <p:nvSpPr>
                <p:cNvPr id="15567" name="Rectangle 568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68" name="Rectangle 569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69" name="Rectangle 570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54" name="Group 571"/>
              <p:cNvGrpSpPr>
                <a:grpSpLocks/>
              </p:cNvGrpSpPr>
              <p:nvPr/>
            </p:nvGrpSpPr>
            <p:grpSpPr bwMode="auto">
              <a:xfrm>
                <a:off x="1680" y="2304"/>
                <a:ext cx="192" cy="576"/>
                <a:chOff x="4752" y="864"/>
                <a:chExt cx="192" cy="576"/>
              </a:xfrm>
            </p:grpSpPr>
            <p:sp>
              <p:nvSpPr>
                <p:cNvPr id="15564" name="Rectangle 572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65" name="Rectangle 573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66" name="Rectangle 574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555" name="Group 575"/>
              <p:cNvGrpSpPr>
                <a:grpSpLocks/>
              </p:cNvGrpSpPr>
              <p:nvPr/>
            </p:nvGrpSpPr>
            <p:grpSpPr bwMode="auto">
              <a:xfrm>
                <a:off x="1872" y="2304"/>
                <a:ext cx="192" cy="576"/>
                <a:chOff x="4752" y="864"/>
                <a:chExt cx="192" cy="576"/>
              </a:xfrm>
            </p:grpSpPr>
            <p:sp>
              <p:nvSpPr>
                <p:cNvPr id="15561" name="Rectangle 576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62" name="Rectangle 577"/>
                <p:cNvSpPr>
                  <a:spLocks noChangeArrowheads="1"/>
                </p:cNvSpPr>
                <p:nvPr/>
              </p:nvSpPr>
              <p:spPr bwMode="auto">
                <a:xfrm>
                  <a:off x="4752" y="1056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63" name="Rectangle 578"/>
                <p:cNvSpPr>
                  <a:spLocks noChangeArrowheads="1"/>
                </p:cNvSpPr>
                <p:nvPr/>
              </p:nvSpPr>
              <p:spPr bwMode="auto">
                <a:xfrm>
                  <a:off x="4752" y="1248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556" name="Rectangle 579"/>
              <p:cNvSpPr>
                <a:spLocks noChangeArrowheads="1"/>
              </p:cNvSpPr>
              <p:nvPr/>
            </p:nvSpPr>
            <p:spPr bwMode="auto">
              <a:xfrm>
                <a:off x="1104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7" name="Rectangle 580"/>
              <p:cNvSpPr>
                <a:spLocks noChangeArrowheads="1"/>
              </p:cNvSpPr>
              <p:nvPr/>
            </p:nvSpPr>
            <p:spPr bwMode="auto">
              <a:xfrm>
                <a:off x="1296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8" name="Rectangle 581"/>
              <p:cNvSpPr>
                <a:spLocks noChangeArrowheads="1"/>
              </p:cNvSpPr>
              <p:nvPr/>
            </p:nvSpPr>
            <p:spPr bwMode="auto">
              <a:xfrm>
                <a:off x="1488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9" name="Rectangle 582"/>
              <p:cNvSpPr>
                <a:spLocks noChangeArrowheads="1"/>
              </p:cNvSpPr>
              <p:nvPr/>
            </p:nvSpPr>
            <p:spPr bwMode="auto">
              <a:xfrm>
                <a:off x="1680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60" name="Rectangle 583"/>
              <p:cNvSpPr>
                <a:spLocks noChangeArrowheads="1"/>
              </p:cNvSpPr>
              <p:nvPr/>
            </p:nvSpPr>
            <p:spPr bwMode="auto">
              <a:xfrm>
                <a:off x="1872" y="2880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529" name="Group 584"/>
            <p:cNvGrpSpPr>
              <a:grpSpLocks/>
            </p:cNvGrpSpPr>
            <p:nvPr/>
          </p:nvGrpSpPr>
          <p:grpSpPr bwMode="auto">
            <a:xfrm>
              <a:off x="5139" y="2929"/>
              <a:ext cx="236" cy="235"/>
              <a:chOff x="3312" y="1584"/>
              <a:chExt cx="384" cy="384"/>
            </a:xfrm>
          </p:grpSpPr>
          <p:sp>
            <p:nvSpPr>
              <p:cNvPr id="15547" name="Rectangle 585"/>
              <p:cNvSpPr>
                <a:spLocks noChangeArrowheads="1"/>
              </p:cNvSpPr>
              <p:nvPr/>
            </p:nvSpPr>
            <p:spPr bwMode="auto">
              <a:xfrm>
                <a:off x="3312" y="1584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48" name="Rectangle 586"/>
              <p:cNvSpPr>
                <a:spLocks noChangeArrowheads="1"/>
              </p:cNvSpPr>
              <p:nvPr/>
            </p:nvSpPr>
            <p:spPr bwMode="auto">
              <a:xfrm>
                <a:off x="3504" y="1584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49" name="Rectangle 587"/>
              <p:cNvSpPr>
                <a:spLocks noChangeArrowheads="1"/>
              </p:cNvSpPr>
              <p:nvPr/>
            </p:nvSpPr>
            <p:spPr bwMode="auto">
              <a:xfrm>
                <a:off x="3312" y="1776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0" name="Rectangle 588"/>
              <p:cNvSpPr>
                <a:spLocks noChangeArrowheads="1"/>
              </p:cNvSpPr>
              <p:nvPr/>
            </p:nvSpPr>
            <p:spPr bwMode="auto">
              <a:xfrm>
                <a:off x="3504" y="1776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530" name="Group 589"/>
            <p:cNvGrpSpPr>
              <a:grpSpLocks/>
            </p:cNvGrpSpPr>
            <p:nvPr/>
          </p:nvGrpSpPr>
          <p:grpSpPr bwMode="auto">
            <a:xfrm>
              <a:off x="4962" y="3370"/>
              <a:ext cx="354" cy="470"/>
              <a:chOff x="3024" y="2304"/>
              <a:chExt cx="576" cy="768"/>
            </a:xfrm>
          </p:grpSpPr>
          <p:sp>
            <p:nvSpPr>
              <p:cNvPr id="15531" name="Rectangle 590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532" name="Group 591"/>
              <p:cNvGrpSpPr>
                <a:grpSpLocks/>
              </p:cNvGrpSpPr>
              <p:nvPr/>
            </p:nvGrpSpPr>
            <p:grpSpPr bwMode="auto">
              <a:xfrm>
                <a:off x="3024" y="2304"/>
                <a:ext cx="576" cy="576"/>
                <a:chOff x="336" y="1584"/>
                <a:chExt cx="576" cy="576"/>
              </a:xfrm>
            </p:grpSpPr>
            <p:grpSp>
              <p:nvGrpSpPr>
                <p:cNvPr id="15535" name="Group 592"/>
                <p:cNvGrpSpPr>
                  <a:grpSpLocks/>
                </p:cNvGrpSpPr>
                <p:nvPr/>
              </p:nvGrpSpPr>
              <p:grpSpPr bwMode="auto">
                <a:xfrm>
                  <a:off x="336" y="1584"/>
                  <a:ext cx="192" cy="576"/>
                  <a:chOff x="4752" y="864"/>
                  <a:chExt cx="192" cy="576"/>
                </a:xfrm>
              </p:grpSpPr>
              <p:sp>
                <p:nvSpPr>
                  <p:cNvPr id="15544" name="Rectangle 593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864"/>
                    <a:ext cx="192" cy="19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45" name="Rectangle 594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056"/>
                    <a:ext cx="192" cy="19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46" name="Rectangle 595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36" name="Group 596"/>
                <p:cNvGrpSpPr>
                  <a:grpSpLocks/>
                </p:cNvGrpSpPr>
                <p:nvPr/>
              </p:nvGrpSpPr>
              <p:grpSpPr bwMode="auto">
                <a:xfrm>
                  <a:off x="528" y="1584"/>
                  <a:ext cx="192" cy="576"/>
                  <a:chOff x="4752" y="864"/>
                  <a:chExt cx="192" cy="576"/>
                </a:xfrm>
              </p:grpSpPr>
              <p:sp>
                <p:nvSpPr>
                  <p:cNvPr id="15541" name="Rectangle 597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864"/>
                    <a:ext cx="192" cy="19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42" name="Rectangle 598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056"/>
                    <a:ext cx="192" cy="19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43" name="Rectangle 599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37" name="Group 600"/>
                <p:cNvGrpSpPr>
                  <a:grpSpLocks/>
                </p:cNvGrpSpPr>
                <p:nvPr/>
              </p:nvGrpSpPr>
              <p:grpSpPr bwMode="auto">
                <a:xfrm>
                  <a:off x="720" y="1584"/>
                  <a:ext cx="192" cy="576"/>
                  <a:chOff x="4752" y="864"/>
                  <a:chExt cx="192" cy="576"/>
                </a:xfrm>
              </p:grpSpPr>
              <p:sp>
                <p:nvSpPr>
                  <p:cNvPr id="15538" name="Rectangle 601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864"/>
                    <a:ext cx="192" cy="19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39" name="Rectangle 602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056"/>
                    <a:ext cx="192" cy="19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40" name="Rectangle 603"/>
                  <p:cNvSpPr>
                    <a:spLocks noChangeArrowheads="1"/>
                  </p:cNvSpPr>
                  <p:nvPr/>
                </p:nvSpPr>
                <p:spPr bwMode="auto">
                  <a:xfrm>
                    <a:off x="4752" y="1248"/>
                    <a:ext cx="192" cy="192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533" name="Rectangle 604"/>
              <p:cNvSpPr>
                <a:spLocks noChangeArrowheads="1"/>
              </p:cNvSpPr>
              <p:nvPr/>
            </p:nvSpPr>
            <p:spPr bwMode="auto">
              <a:xfrm>
                <a:off x="3216" y="288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" name="Rectangle 605"/>
              <p:cNvSpPr>
                <a:spLocks noChangeArrowheads="1"/>
              </p:cNvSpPr>
              <p:nvPr/>
            </p:nvSpPr>
            <p:spPr bwMode="auto">
              <a:xfrm>
                <a:off x="3408" y="2880"/>
                <a:ext cx="192" cy="192"/>
              </a:xfrm>
              <a:prstGeom prst="rect">
                <a:avLst/>
              </a:prstGeom>
              <a:solidFill>
                <a:srgbClr val="FF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566" name="Group 606"/>
          <p:cNvGrpSpPr>
            <a:grpSpLocks/>
          </p:cNvGrpSpPr>
          <p:nvPr/>
        </p:nvGrpSpPr>
        <p:grpSpPr bwMode="auto">
          <a:xfrm>
            <a:off x="534988" y="3657600"/>
            <a:ext cx="3275012" cy="2286000"/>
            <a:chOff x="337" y="2304"/>
            <a:chExt cx="2063" cy="1440"/>
          </a:xfrm>
        </p:grpSpPr>
        <p:sp>
          <p:nvSpPr>
            <p:cNvPr id="15371" name="Rectangle 607"/>
            <p:cNvSpPr>
              <a:spLocks noChangeArrowheads="1"/>
            </p:cNvSpPr>
            <p:nvPr/>
          </p:nvSpPr>
          <p:spPr bwMode="auto">
            <a:xfrm>
              <a:off x="337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Rectangle 608"/>
            <p:cNvSpPr>
              <a:spLocks noChangeArrowheads="1"/>
            </p:cNvSpPr>
            <p:nvPr/>
          </p:nvSpPr>
          <p:spPr bwMode="auto">
            <a:xfrm>
              <a:off x="455" y="2304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Rectangle 609"/>
            <p:cNvSpPr>
              <a:spLocks noChangeArrowheads="1"/>
            </p:cNvSpPr>
            <p:nvPr/>
          </p:nvSpPr>
          <p:spPr bwMode="auto">
            <a:xfrm>
              <a:off x="573" y="2304"/>
              <a:ext cx="117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Rectangle 610"/>
            <p:cNvSpPr>
              <a:spLocks noChangeArrowheads="1"/>
            </p:cNvSpPr>
            <p:nvPr/>
          </p:nvSpPr>
          <p:spPr bwMode="auto">
            <a:xfrm>
              <a:off x="690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Rectangle 611"/>
            <p:cNvSpPr>
              <a:spLocks noChangeArrowheads="1"/>
            </p:cNvSpPr>
            <p:nvPr/>
          </p:nvSpPr>
          <p:spPr bwMode="auto">
            <a:xfrm>
              <a:off x="808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Rectangle 612"/>
            <p:cNvSpPr>
              <a:spLocks noChangeArrowheads="1"/>
            </p:cNvSpPr>
            <p:nvPr/>
          </p:nvSpPr>
          <p:spPr bwMode="auto">
            <a:xfrm>
              <a:off x="337" y="242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Rectangle 613"/>
            <p:cNvSpPr>
              <a:spLocks noChangeArrowheads="1"/>
            </p:cNvSpPr>
            <p:nvPr/>
          </p:nvSpPr>
          <p:spPr bwMode="auto">
            <a:xfrm>
              <a:off x="455" y="242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Rectangle 614"/>
            <p:cNvSpPr>
              <a:spLocks noChangeArrowheads="1"/>
            </p:cNvSpPr>
            <p:nvPr/>
          </p:nvSpPr>
          <p:spPr bwMode="auto">
            <a:xfrm>
              <a:off x="573" y="2422"/>
              <a:ext cx="117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Rectangle 615"/>
            <p:cNvSpPr>
              <a:spLocks noChangeArrowheads="1"/>
            </p:cNvSpPr>
            <p:nvPr/>
          </p:nvSpPr>
          <p:spPr bwMode="auto">
            <a:xfrm>
              <a:off x="690" y="2422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Rectangle 616"/>
            <p:cNvSpPr>
              <a:spLocks noChangeArrowheads="1"/>
            </p:cNvSpPr>
            <p:nvPr/>
          </p:nvSpPr>
          <p:spPr bwMode="auto">
            <a:xfrm>
              <a:off x="808" y="242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Rectangle 617"/>
            <p:cNvSpPr>
              <a:spLocks noChangeArrowheads="1"/>
            </p:cNvSpPr>
            <p:nvPr/>
          </p:nvSpPr>
          <p:spPr bwMode="auto">
            <a:xfrm>
              <a:off x="337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Rectangle 618"/>
            <p:cNvSpPr>
              <a:spLocks noChangeArrowheads="1"/>
            </p:cNvSpPr>
            <p:nvPr/>
          </p:nvSpPr>
          <p:spPr bwMode="auto">
            <a:xfrm>
              <a:off x="455" y="2539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Rectangle 619"/>
            <p:cNvSpPr>
              <a:spLocks noChangeArrowheads="1"/>
            </p:cNvSpPr>
            <p:nvPr/>
          </p:nvSpPr>
          <p:spPr bwMode="auto">
            <a:xfrm>
              <a:off x="573" y="2539"/>
              <a:ext cx="117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Rectangle 620"/>
            <p:cNvSpPr>
              <a:spLocks noChangeArrowheads="1"/>
            </p:cNvSpPr>
            <p:nvPr/>
          </p:nvSpPr>
          <p:spPr bwMode="auto">
            <a:xfrm>
              <a:off x="690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Rectangle 621"/>
            <p:cNvSpPr>
              <a:spLocks noChangeArrowheads="1"/>
            </p:cNvSpPr>
            <p:nvPr/>
          </p:nvSpPr>
          <p:spPr bwMode="auto">
            <a:xfrm>
              <a:off x="808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Rectangle 622"/>
            <p:cNvSpPr>
              <a:spLocks noChangeArrowheads="1"/>
            </p:cNvSpPr>
            <p:nvPr/>
          </p:nvSpPr>
          <p:spPr bwMode="auto">
            <a:xfrm>
              <a:off x="337" y="2657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Rectangle 623"/>
            <p:cNvSpPr>
              <a:spLocks noChangeArrowheads="1"/>
            </p:cNvSpPr>
            <p:nvPr/>
          </p:nvSpPr>
          <p:spPr bwMode="auto">
            <a:xfrm>
              <a:off x="455" y="2657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Rectangle 624"/>
            <p:cNvSpPr>
              <a:spLocks noChangeArrowheads="1"/>
            </p:cNvSpPr>
            <p:nvPr/>
          </p:nvSpPr>
          <p:spPr bwMode="auto">
            <a:xfrm>
              <a:off x="573" y="2657"/>
              <a:ext cx="117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Rectangle 625"/>
            <p:cNvSpPr>
              <a:spLocks noChangeArrowheads="1"/>
            </p:cNvSpPr>
            <p:nvPr/>
          </p:nvSpPr>
          <p:spPr bwMode="auto">
            <a:xfrm>
              <a:off x="690" y="2657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Rectangle 626"/>
            <p:cNvSpPr>
              <a:spLocks noChangeArrowheads="1"/>
            </p:cNvSpPr>
            <p:nvPr/>
          </p:nvSpPr>
          <p:spPr bwMode="auto">
            <a:xfrm>
              <a:off x="808" y="2657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Rectangle 627"/>
            <p:cNvSpPr>
              <a:spLocks noChangeArrowheads="1"/>
            </p:cNvSpPr>
            <p:nvPr/>
          </p:nvSpPr>
          <p:spPr bwMode="auto">
            <a:xfrm>
              <a:off x="1015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Rectangle 628"/>
            <p:cNvSpPr>
              <a:spLocks noChangeArrowheads="1"/>
            </p:cNvSpPr>
            <p:nvPr/>
          </p:nvSpPr>
          <p:spPr bwMode="auto">
            <a:xfrm>
              <a:off x="1133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Rectangle 629"/>
            <p:cNvSpPr>
              <a:spLocks noChangeArrowheads="1"/>
            </p:cNvSpPr>
            <p:nvPr/>
          </p:nvSpPr>
          <p:spPr bwMode="auto">
            <a:xfrm>
              <a:off x="1251" y="2304"/>
              <a:ext cx="117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Rectangle 630"/>
            <p:cNvSpPr>
              <a:spLocks noChangeArrowheads="1"/>
            </p:cNvSpPr>
            <p:nvPr/>
          </p:nvSpPr>
          <p:spPr bwMode="auto">
            <a:xfrm>
              <a:off x="1368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Rectangle 631"/>
            <p:cNvSpPr>
              <a:spLocks noChangeArrowheads="1"/>
            </p:cNvSpPr>
            <p:nvPr/>
          </p:nvSpPr>
          <p:spPr bwMode="auto">
            <a:xfrm>
              <a:off x="1015" y="242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Rectangle 632"/>
            <p:cNvSpPr>
              <a:spLocks noChangeArrowheads="1"/>
            </p:cNvSpPr>
            <p:nvPr/>
          </p:nvSpPr>
          <p:spPr bwMode="auto">
            <a:xfrm>
              <a:off x="1133" y="2422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Rectangle 633"/>
            <p:cNvSpPr>
              <a:spLocks noChangeArrowheads="1"/>
            </p:cNvSpPr>
            <p:nvPr/>
          </p:nvSpPr>
          <p:spPr bwMode="auto">
            <a:xfrm>
              <a:off x="1251" y="2422"/>
              <a:ext cx="117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634"/>
            <p:cNvSpPr>
              <a:spLocks noChangeArrowheads="1"/>
            </p:cNvSpPr>
            <p:nvPr/>
          </p:nvSpPr>
          <p:spPr bwMode="auto">
            <a:xfrm>
              <a:off x="1368" y="242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Rectangle 635"/>
            <p:cNvSpPr>
              <a:spLocks noChangeArrowheads="1"/>
            </p:cNvSpPr>
            <p:nvPr/>
          </p:nvSpPr>
          <p:spPr bwMode="auto">
            <a:xfrm>
              <a:off x="1015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0" name="Rectangle 636"/>
            <p:cNvSpPr>
              <a:spLocks noChangeArrowheads="1"/>
            </p:cNvSpPr>
            <p:nvPr/>
          </p:nvSpPr>
          <p:spPr bwMode="auto">
            <a:xfrm>
              <a:off x="1133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" name="Rectangle 637"/>
            <p:cNvSpPr>
              <a:spLocks noChangeArrowheads="1"/>
            </p:cNvSpPr>
            <p:nvPr/>
          </p:nvSpPr>
          <p:spPr bwMode="auto">
            <a:xfrm>
              <a:off x="1251" y="2539"/>
              <a:ext cx="117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Rectangle 638"/>
            <p:cNvSpPr>
              <a:spLocks noChangeArrowheads="1"/>
            </p:cNvSpPr>
            <p:nvPr/>
          </p:nvSpPr>
          <p:spPr bwMode="auto">
            <a:xfrm>
              <a:off x="1368" y="2539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Rectangle 639"/>
            <p:cNvSpPr>
              <a:spLocks noChangeArrowheads="1"/>
            </p:cNvSpPr>
            <p:nvPr/>
          </p:nvSpPr>
          <p:spPr bwMode="auto">
            <a:xfrm>
              <a:off x="1575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Rectangle 640"/>
            <p:cNvSpPr>
              <a:spLocks noChangeArrowheads="1"/>
            </p:cNvSpPr>
            <p:nvPr/>
          </p:nvSpPr>
          <p:spPr bwMode="auto">
            <a:xfrm>
              <a:off x="1693" y="2304"/>
              <a:ext cx="117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5" name="Rectangle 641"/>
            <p:cNvSpPr>
              <a:spLocks noChangeArrowheads="1"/>
            </p:cNvSpPr>
            <p:nvPr/>
          </p:nvSpPr>
          <p:spPr bwMode="auto">
            <a:xfrm>
              <a:off x="1810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Rectangle 642"/>
            <p:cNvSpPr>
              <a:spLocks noChangeArrowheads="1"/>
            </p:cNvSpPr>
            <p:nvPr/>
          </p:nvSpPr>
          <p:spPr bwMode="auto">
            <a:xfrm>
              <a:off x="1575" y="242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Rectangle 643"/>
            <p:cNvSpPr>
              <a:spLocks noChangeArrowheads="1"/>
            </p:cNvSpPr>
            <p:nvPr/>
          </p:nvSpPr>
          <p:spPr bwMode="auto">
            <a:xfrm>
              <a:off x="1693" y="2422"/>
              <a:ext cx="117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Rectangle 644"/>
            <p:cNvSpPr>
              <a:spLocks noChangeArrowheads="1"/>
            </p:cNvSpPr>
            <p:nvPr/>
          </p:nvSpPr>
          <p:spPr bwMode="auto">
            <a:xfrm>
              <a:off x="1810" y="2422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Rectangle 645"/>
            <p:cNvSpPr>
              <a:spLocks noChangeArrowheads="1"/>
            </p:cNvSpPr>
            <p:nvPr/>
          </p:nvSpPr>
          <p:spPr bwMode="auto">
            <a:xfrm>
              <a:off x="1575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Rectangle 646"/>
            <p:cNvSpPr>
              <a:spLocks noChangeArrowheads="1"/>
            </p:cNvSpPr>
            <p:nvPr/>
          </p:nvSpPr>
          <p:spPr bwMode="auto">
            <a:xfrm>
              <a:off x="1693" y="2539"/>
              <a:ext cx="117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Rectangle 647"/>
            <p:cNvSpPr>
              <a:spLocks noChangeArrowheads="1"/>
            </p:cNvSpPr>
            <p:nvPr/>
          </p:nvSpPr>
          <p:spPr bwMode="auto">
            <a:xfrm>
              <a:off x="1810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Rectangle 648"/>
            <p:cNvSpPr>
              <a:spLocks noChangeArrowheads="1"/>
            </p:cNvSpPr>
            <p:nvPr/>
          </p:nvSpPr>
          <p:spPr bwMode="auto">
            <a:xfrm>
              <a:off x="1575" y="2657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Rectangle 649"/>
            <p:cNvSpPr>
              <a:spLocks noChangeArrowheads="1"/>
            </p:cNvSpPr>
            <p:nvPr/>
          </p:nvSpPr>
          <p:spPr bwMode="auto">
            <a:xfrm>
              <a:off x="1693" y="2657"/>
              <a:ext cx="117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Rectangle 650"/>
            <p:cNvSpPr>
              <a:spLocks noChangeArrowheads="1"/>
            </p:cNvSpPr>
            <p:nvPr/>
          </p:nvSpPr>
          <p:spPr bwMode="auto">
            <a:xfrm>
              <a:off x="1810" y="2657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Rectangle 651"/>
            <p:cNvSpPr>
              <a:spLocks noChangeArrowheads="1"/>
            </p:cNvSpPr>
            <p:nvPr/>
          </p:nvSpPr>
          <p:spPr bwMode="auto">
            <a:xfrm>
              <a:off x="1987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652"/>
            <p:cNvSpPr>
              <a:spLocks noChangeArrowheads="1"/>
            </p:cNvSpPr>
            <p:nvPr/>
          </p:nvSpPr>
          <p:spPr bwMode="auto">
            <a:xfrm>
              <a:off x="2105" y="230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Rectangle 653"/>
            <p:cNvSpPr>
              <a:spLocks noChangeArrowheads="1"/>
            </p:cNvSpPr>
            <p:nvPr/>
          </p:nvSpPr>
          <p:spPr bwMode="auto">
            <a:xfrm>
              <a:off x="2223" y="2304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Rectangle 654"/>
            <p:cNvSpPr>
              <a:spLocks noChangeArrowheads="1"/>
            </p:cNvSpPr>
            <p:nvPr/>
          </p:nvSpPr>
          <p:spPr bwMode="auto">
            <a:xfrm>
              <a:off x="1987" y="2422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Rectangle 655"/>
            <p:cNvSpPr>
              <a:spLocks noChangeArrowheads="1"/>
            </p:cNvSpPr>
            <p:nvPr/>
          </p:nvSpPr>
          <p:spPr bwMode="auto">
            <a:xfrm>
              <a:off x="2105" y="242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Rectangle 656"/>
            <p:cNvSpPr>
              <a:spLocks noChangeArrowheads="1"/>
            </p:cNvSpPr>
            <p:nvPr/>
          </p:nvSpPr>
          <p:spPr bwMode="auto">
            <a:xfrm>
              <a:off x="2223" y="242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Rectangle 657"/>
            <p:cNvSpPr>
              <a:spLocks noChangeArrowheads="1"/>
            </p:cNvSpPr>
            <p:nvPr/>
          </p:nvSpPr>
          <p:spPr bwMode="auto">
            <a:xfrm>
              <a:off x="1987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58"/>
            <p:cNvSpPr>
              <a:spLocks noChangeArrowheads="1"/>
            </p:cNvSpPr>
            <p:nvPr/>
          </p:nvSpPr>
          <p:spPr bwMode="auto">
            <a:xfrm>
              <a:off x="2105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Rectangle 659"/>
            <p:cNvSpPr>
              <a:spLocks noChangeArrowheads="1"/>
            </p:cNvSpPr>
            <p:nvPr/>
          </p:nvSpPr>
          <p:spPr bwMode="auto">
            <a:xfrm>
              <a:off x="2223" y="253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4" name="Rectangle 660"/>
            <p:cNvSpPr>
              <a:spLocks noChangeArrowheads="1"/>
            </p:cNvSpPr>
            <p:nvPr/>
          </p:nvSpPr>
          <p:spPr bwMode="auto">
            <a:xfrm>
              <a:off x="1015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Rectangle 661"/>
            <p:cNvSpPr>
              <a:spLocks noChangeArrowheads="1"/>
            </p:cNvSpPr>
            <p:nvPr/>
          </p:nvSpPr>
          <p:spPr bwMode="auto">
            <a:xfrm>
              <a:off x="1015" y="2951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Rectangle 662"/>
            <p:cNvSpPr>
              <a:spLocks noChangeArrowheads="1"/>
            </p:cNvSpPr>
            <p:nvPr/>
          </p:nvSpPr>
          <p:spPr bwMode="auto">
            <a:xfrm>
              <a:off x="1015" y="3068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Rectangle 663"/>
            <p:cNvSpPr>
              <a:spLocks noChangeArrowheads="1"/>
            </p:cNvSpPr>
            <p:nvPr/>
          </p:nvSpPr>
          <p:spPr bwMode="auto">
            <a:xfrm>
              <a:off x="1133" y="2833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Rectangle 664"/>
            <p:cNvSpPr>
              <a:spLocks noChangeArrowheads="1"/>
            </p:cNvSpPr>
            <p:nvPr/>
          </p:nvSpPr>
          <p:spPr bwMode="auto">
            <a:xfrm>
              <a:off x="1133" y="2951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Rectangle 665"/>
            <p:cNvSpPr>
              <a:spLocks noChangeArrowheads="1"/>
            </p:cNvSpPr>
            <p:nvPr/>
          </p:nvSpPr>
          <p:spPr bwMode="auto">
            <a:xfrm>
              <a:off x="1133" y="3068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Rectangle 666"/>
            <p:cNvSpPr>
              <a:spLocks noChangeArrowheads="1"/>
            </p:cNvSpPr>
            <p:nvPr/>
          </p:nvSpPr>
          <p:spPr bwMode="auto">
            <a:xfrm>
              <a:off x="1251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Rectangle 667"/>
            <p:cNvSpPr>
              <a:spLocks noChangeArrowheads="1"/>
            </p:cNvSpPr>
            <p:nvPr/>
          </p:nvSpPr>
          <p:spPr bwMode="auto">
            <a:xfrm>
              <a:off x="1251" y="2951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2" name="Rectangle 668"/>
            <p:cNvSpPr>
              <a:spLocks noChangeArrowheads="1"/>
            </p:cNvSpPr>
            <p:nvPr/>
          </p:nvSpPr>
          <p:spPr bwMode="auto">
            <a:xfrm>
              <a:off x="1251" y="3068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3" name="Rectangle 669"/>
            <p:cNvSpPr>
              <a:spLocks noChangeArrowheads="1"/>
            </p:cNvSpPr>
            <p:nvPr/>
          </p:nvSpPr>
          <p:spPr bwMode="auto">
            <a:xfrm>
              <a:off x="337" y="3274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4" name="Rectangle 670"/>
            <p:cNvSpPr>
              <a:spLocks noChangeArrowheads="1"/>
            </p:cNvSpPr>
            <p:nvPr/>
          </p:nvSpPr>
          <p:spPr bwMode="auto">
            <a:xfrm>
              <a:off x="337" y="3391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5" name="Rectangle 671"/>
            <p:cNvSpPr>
              <a:spLocks noChangeArrowheads="1"/>
            </p:cNvSpPr>
            <p:nvPr/>
          </p:nvSpPr>
          <p:spPr bwMode="auto">
            <a:xfrm>
              <a:off x="337" y="3509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Rectangle 672"/>
            <p:cNvSpPr>
              <a:spLocks noChangeArrowheads="1"/>
            </p:cNvSpPr>
            <p:nvPr/>
          </p:nvSpPr>
          <p:spPr bwMode="auto">
            <a:xfrm>
              <a:off x="455" y="3274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Rectangle 673"/>
            <p:cNvSpPr>
              <a:spLocks noChangeArrowheads="1"/>
            </p:cNvSpPr>
            <p:nvPr/>
          </p:nvSpPr>
          <p:spPr bwMode="auto">
            <a:xfrm>
              <a:off x="455" y="3391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8" name="Rectangle 674"/>
            <p:cNvSpPr>
              <a:spLocks noChangeArrowheads="1"/>
            </p:cNvSpPr>
            <p:nvPr/>
          </p:nvSpPr>
          <p:spPr bwMode="auto">
            <a:xfrm>
              <a:off x="455" y="3509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9" name="Rectangle 675"/>
            <p:cNvSpPr>
              <a:spLocks noChangeArrowheads="1"/>
            </p:cNvSpPr>
            <p:nvPr/>
          </p:nvSpPr>
          <p:spPr bwMode="auto">
            <a:xfrm>
              <a:off x="573" y="3274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0" name="Rectangle 676"/>
            <p:cNvSpPr>
              <a:spLocks noChangeArrowheads="1"/>
            </p:cNvSpPr>
            <p:nvPr/>
          </p:nvSpPr>
          <p:spPr bwMode="auto">
            <a:xfrm>
              <a:off x="573" y="3391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Rectangle 677"/>
            <p:cNvSpPr>
              <a:spLocks noChangeArrowheads="1"/>
            </p:cNvSpPr>
            <p:nvPr/>
          </p:nvSpPr>
          <p:spPr bwMode="auto">
            <a:xfrm>
              <a:off x="573" y="3509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2" name="Rectangle 678"/>
            <p:cNvSpPr>
              <a:spLocks noChangeArrowheads="1"/>
            </p:cNvSpPr>
            <p:nvPr/>
          </p:nvSpPr>
          <p:spPr bwMode="auto">
            <a:xfrm>
              <a:off x="1545" y="3274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3" name="Rectangle 679"/>
            <p:cNvSpPr>
              <a:spLocks noChangeArrowheads="1"/>
            </p:cNvSpPr>
            <p:nvPr/>
          </p:nvSpPr>
          <p:spPr bwMode="auto">
            <a:xfrm>
              <a:off x="1545" y="3391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4" name="Rectangle 680"/>
            <p:cNvSpPr>
              <a:spLocks noChangeArrowheads="1"/>
            </p:cNvSpPr>
            <p:nvPr/>
          </p:nvSpPr>
          <p:spPr bwMode="auto">
            <a:xfrm>
              <a:off x="1545" y="3509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5" name="Rectangle 681"/>
            <p:cNvSpPr>
              <a:spLocks noChangeArrowheads="1"/>
            </p:cNvSpPr>
            <p:nvPr/>
          </p:nvSpPr>
          <p:spPr bwMode="auto">
            <a:xfrm>
              <a:off x="1663" y="3274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Rectangle 682"/>
            <p:cNvSpPr>
              <a:spLocks noChangeArrowheads="1"/>
            </p:cNvSpPr>
            <p:nvPr/>
          </p:nvSpPr>
          <p:spPr bwMode="auto">
            <a:xfrm>
              <a:off x="1663" y="3391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Rectangle 683"/>
            <p:cNvSpPr>
              <a:spLocks noChangeArrowheads="1"/>
            </p:cNvSpPr>
            <p:nvPr/>
          </p:nvSpPr>
          <p:spPr bwMode="auto">
            <a:xfrm>
              <a:off x="1663" y="3509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Rectangle 684"/>
            <p:cNvSpPr>
              <a:spLocks noChangeArrowheads="1"/>
            </p:cNvSpPr>
            <p:nvPr/>
          </p:nvSpPr>
          <p:spPr bwMode="auto">
            <a:xfrm>
              <a:off x="1781" y="3274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9" name="Rectangle 685"/>
            <p:cNvSpPr>
              <a:spLocks noChangeArrowheads="1"/>
            </p:cNvSpPr>
            <p:nvPr/>
          </p:nvSpPr>
          <p:spPr bwMode="auto">
            <a:xfrm>
              <a:off x="1781" y="3391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0" name="Rectangle 686"/>
            <p:cNvSpPr>
              <a:spLocks noChangeArrowheads="1"/>
            </p:cNvSpPr>
            <p:nvPr/>
          </p:nvSpPr>
          <p:spPr bwMode="auto">
            <a:xfrm>
              <a:off x="1781" y="3509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1" name="Rectangle 687"/>
            <p:cNvSpPr>
              <a:spLocks noChangeArrowheads="1"/>
            </p:cNvSpPr>
            <p:nvPr/>
          </p:nvSpPr>
          <p:spPr bwMode="auto">
            <a:xfrm>
              <a:off x="337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2" name="Rectangle 688"/>
            <p:cNvSpPr>
              <a:spLocks noChangeArrowheads="1"/>
            </p:cNvSpPr>
            <p:nvPr/>
          </p:nvSpPr>
          <p:spPr bwMode="auto">
            <a:xfrm>
              <a:off x="337" y="2951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3" name="Rectangle 689"/>
            <p:cNvSpPr>
              <a:spLocks noChangeArrowheads="1"/>
            </p:cNvSpPr>
            <p:nvPr/>
          </p:nvSpPr>
          <p:spPr bwMode="auto">
            <a:xfrm>
              <a:off x="337" y="3068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4" name="Rectangle 690"/>
            <p:cNvSpPr>
              <a:spLocks noChangeArrowheads="1"/>
            </p:cNvSpPr>
            <p:nvPr/>
          </p:nvSpPr>
          <p:spPr bwMode="auto">
            <a:xfrm>
              <a:off x="455" y="2833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5" name="Rectangle 691"/>
            <p:cNvSpPr>
              <a:spLocks noChangeArrowheads="1"/>
            </p:cNvSpPr>
            <p:nvPr/>
          </p:nvSpPr>
          <p:spPr bwMode="auto">
            <a:xfrm>
              <a:off x="455" y="2951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6" name="Rectangle 692"/>
            <p:cNvSpPr>
              <a:spLocks noChangeArrowheads="1"/>
            </p:cNvSpPr>
            <p:nvPr/>
          </p:nvSpPr>
          <p:spPr bwMode="auto">
            <a:xfrm>
              <a:off x="455" y="3068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7" name="Rectangle 693"/>
            <p:cNvSpPr>
              <a:spLocks noChangeArrowheads="1"/>
            </p:cNvSpPr>
            <p:nvPr/>
          </p:nvSpPr>
          <p:spPr bwMode="auto">
            <a:xfrm>
              <a:off x="573" y="2833"/>
              <a:ext cx="117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8" name="Rectangle 694"/>
            <p:cNvSpPr>
              <a:spLocks noChangeArrowheads="1"/>
            </p:cNvSpPr>
            <p:nvPr/>
          </p:nvSpPr>
          <p:spPr bwMode="auto">
            <a:xfrm>
              <a:off x="573" y="2951"/>
              <a:ext cx="117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9" name="Rectangle 695"/>
            <p:cNvSpPr>
              <a:spLocks noChangeArrowheads="1"/>
            </p:cNvSpPr>
            <p:nvPr/>
          </p:nvSpPr>
          <p:spPr bwMode="auto">
            <a:xfrm>
              <a:off x="573" y="3068"/>
              <a:ext cx="117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0" name="Rectangle 696"/>
            <p:cNvSpPr>
              <a:spLocks noChangeArrowheads="1"/>
            </p:cNvSpPr>
            <p:nvPr/>
          </p:nvSpPr>
          <p:spPr bwMode="auto">
            <a:xfrm>
              <a:off x="690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1" name="Rectangle 697"/>
            <p:cNvSpPr>
              <a:spLocks noChangeArrowheads="1"/>
            </p:cNvSpPr>
            <p:nvPr/>
          </p:nvSpPr>
          <p:spPr bwMode="auto">
            <a:xfrm>
              <a:off x="690" y="2951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2" name="Rectangle 698"/>
            <p:cNvSpPr>
              <a:spLocks noChangeArrowheads="1"/>
            </p:cNvSpPr>
            <p:nvPr/>
          </p:nvSpPr>
          <p:spPr bwMode="auto">
            <a:xfrm>
              <a:off x="690" y="3068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" name="Rectangle 699"/>
            <p:cNvSpPr>
              <a:spLocks noChangeArrowheads="1"/>
            </p:cNvSpPr>
            <p:nvPr/>
          </p:nvSpPr>
          <p:spPr bwMode="auto">
            <a:xfrm>
              <a:off x="808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" name="Rectangle 700"/>
            <p:cNvSpPr>
              <a:spLocks noChangeArrowheads="1"/>
            </p:cNvSpPr>
            <p:nvPr/>
          </p:nvSpPr>
          <p:spPr bwMode="auto">
            <a:xfrm>
              <a:off x="808" y="2951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" name="Rectangle 701"/>
            <p:cNvSpPr>
              <a:spLocks noChangeArrowheads="1"/>
            </p:cNvSpPr>
            <p:nvPr/>
          </p:nvSpPr>
          <p:spPr bwMode="auto">
            <a:xfrm>
              <a:off x="808" y="3068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" name="Rectangle 702"/>
            <p:cNvSpPr>
              <a:spLocks noChangeArrowheads="1"/>
            </p:cNvSpPr>
            <p:nvPr/>
          </p:nvSpPr>
          <p:spPr bwMode="auto">
            <a:xfrm>
              <a:off x="1486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7" name="Rectangle 703"/>
            <p:cNvSpPr>
              <a:spLocks noChangeArrowheads="1"/>
            </p:cNvSpPr>
            <p:nvPr/>
          </p:nvSpPr>
          <p:spPr bwMode="auto">
            <a:xfrm>
              <a:off x="1486" y="2951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8" name="Rectangle 704"/>
            <p:cNvSpPr>
              <a:spLocks noChangeArrowheads="1"/>
            </p:cNvSpPr>
            <p:nvPr/>
          </p:nvSpPr>
          <p:spPr bwMode="auto">
            <a:xfrm>
              <a:off x="1486" y="3068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9" name="Rectangle 705"/>
            <p:cNvSpPr>
              <a:spLocks noChangeArrowheads="1"/>
            </p:cNvSpPr>
            <p:nvPr/>
          </p:nvSpPr>
          <p:spPr bwMode="auto">
            <a:xfrm>
              <a:off x="1604" y="2833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0" name="Rectangle 706"/>
            <p:cNvSpPr>
              <a:spLocks noChangeArrowheads="1"/>
            </p:cNvSpPr>
            <p:nvPr/>
          </p:nvSpPr>
          <p:spPr bwMode="auto">
            <a:xfrm>
              <a:off x="1604" y="2951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1" name="Rectangle 707"/>
            <p:cNvSpPr>
              <a:spLocks noChangeArrowheads="1"/>
            </p:cNvSpPr>
            <p:nvPr/>
          </p:nvSpPr>
          <p:spPr bwMode="auto">
            <a:xfrm>
              <a:off x="1604" y="3068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2" name="Rectangle 708"/>
            <p:cNvSpPr>
              <a:spLocks noChangeArrowheads="1"/>
            </p:cNvSpPr>
            <p:nvPr/>
          </p:nvSpPr>
          <p:spPr bwMode="auto">
            <a:xfrm>
              <a:off x="1722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3" name="Rectangle 709"/>
            <p:cNvSpPr>
              <a:spLocks noChangeArrowheads="1"/>
            </p:cNvSpPr>
            <p:nvPr/>
          </p:nvSpPr>
          <p:spPr bwMode="auto">
            <a:xfrm>
              <a:off x="1722" y="2951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4" name="Rectangle 710"/>
            <p:cNvSpPr>
              <a:spLocks noChangeArrowheads="1"/>
            </p:cNvSpPr>
            <p:nvPr/>
          </p:nvSpPr>
          <p:spPr bwMode="auto">
            <a:xfrm>
              <a:off x="1722" y="3068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5" name="Rectangle 711"/>
            <p:cNvSpPr>
              <a:spLocks noChangeArrowheads="1"/>
            </p:cNvSpPr>
            <p:nvPr/>
          </p:nvSpPr>
          <p:spPr bwMode="auto">
            <a:xfrm>
              <a:off x="1840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6" name="Rectangle 712"/>
            <p:cNvSpPr>
              <a:spLocks noChangeArrowheads="1"/>
            </p:cNvSpPr>
            <p:nvPr/>
          </p:nvSpPr>
          <p:spPr bwMode="auto">
            <a:xfrm>
              <a:off x="1840" y="2951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7" name="Rectangle 713"/>
            <p:cNvSpPr>
              <a:spLocks noChangeArrowheads="1"/>
            </p:cNvSpPr>
            <p:nvPr/>
          </p:nvSpPr>
          <p:spPr bwMode="auto">
            <a:xfrm>
              <a:off x="1840" y="3068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8" name="Rectangle 714"/>
            <p:cNvSpPr>
              <a:spLocks noChangeArrowheads="1"/>
            </p:cNvSpPr>
            <p:nvPr/>
          </p:nvSpPr>
          <p:spPr bwMode="auto">
            <a:xfrm>
              <a:off x="1958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9" name="Rectangle 715"/>
            <p:cNvSpPr>
              <a:spLocks noChangeArrowheads="1"/>
            </p:cNvSpPr>
            <p:nvPr/>
          </p:nvSpPr>
          <p:spPr bwMode="auto">
            <a:xfrm>
              <a:off x="1958" y="2951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0" name="Rectangle 716"/>
            <p:cNvSpPr>
              <a:spLocks noChangeArrowheads="1"/>
            </p:cNvSpPr>
            <p:nvPr/>
          </p:nvSpPr>
          <p:spPr bwMode="auto">
            <a:xfrm>
              <a:off x="1958" y="3068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1" name="Rectangle 717"/>
            <p:cNvSpPr>
              <a:spLocks noChangeArrowheads="1"/>
            </p:cNvSpPr>
            <p:nvPr/>
          </p:nvSpPr>
          <p:spPr bwMode="auto">
            <a:xfrm>
              <a:off x="809" y="327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2" name="Rectangle 718"/>
            <p:cNvSpPr>
              <a:spLocks noChangeArrowheads="1"/>
            </p:cNvSpPr>
            <p:nvPr/>
          </p:nvSpPr>
          <p:spPr bwMode="auto">
            <a:xfrm>
              <a:off x="809" y="339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3" name="Rectangle 719"/>
            <p:cNvSpPr>
              <a:spLocks noChangeArrowheads="1"/>
            </p:cNvSpPr>
            <p:nvPr/>
          </p:nvSpPr>
          <p:spPr bwMode="auto">
            <a:xfrm>
              <a:off x="809" y="3509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4" name="Rectangle 720"/>
            <p:cNvSpPr>
              <a:spLocks noChangeArrowheads="1"/>
            </p:cNvSpPr>
            <p:nvPr/>
          </p:nvSpPr>
          <p:spPr bwMode="auto">
            <a:xfrm>
              <a:off x="927" y="327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5" name="Rectangle 721"/>
            <p:cNvSpPr>
              <a:spLocks noChangeArrowheads="1"/>
            </p:cNvSpPr>
            <p:nvPr/>
          </p:nvSpPr>
          <p:spPr bwMode="auto">
            <a:xfrm>
              <a:off x="927" y="339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6" name="Rectangle 722"/>
            <p:cNvSpPr>
              <a:spLocks noChangeArrowheads="1"/>
            </p:cNvSpPr>
            <p:nvPr/>
          </p:nvSpPr>
          <p:spPr bwMode="auto">
            <a:xfrm>
              <a:off x="927" y="350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7" name="Rectangle 723"/>
            <p:cNvSpPr>
              <a:spLocks noChangeArrowheads="1"/>
            </p:cNvSpPr>
            <p:nvPr/>
          </p:nvSpPr>
          <p:spPr bwMode="auto">
            <a:xfrm>
              <a:off x="1045" y="3274"/>
              <a:ext cx="117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8" name="Rectangle 724"/>
            <p:cNvSpPr>
              <a:spLocks noChangeArrowheads="1"/>
            </p:cNvSpPr>
            <p:nvPr/>
          </p:nvSpPr>
          <p:spPr bwMode="auto">
            <a:xfrm>
              <a:off x="1045" y="3392"/>
              <a:ext cx="117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9" name="Rectangle 725"/>
            <p:cNvSpPr>
              <a:spLocks noChangeArrowheads="1"/>
            </p:cNvSpPr>
            <p:nvPr/>
          </p:nvSpPr>
          <p:spPr bwMode="auto">
            <a:xfrm>
              <a:off x="1045" y="3509"/>
              <a:ext cx="117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0" name="Rectangle 726"/>
            <p:cNvSpPr>
              <a:spLocks noChangeArrowheads="1"/>
            </p:cNvSpPr>
            <p:nvPr/>
          </p:nvSpPr>
          <p:spPr bwMode="auto">
            <a:xfrm>
              <a:off x="1162" y="3274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1" name="Rectangle 727"/>
            <p:cNvSpPr>
              <a:spLocks noChangeArrowheads="1"/>
            </p:cNvSpPr>
            <p:nvPr/>
          </p:nvSpPr>
          <p:spPr bwMode="auto">
            <a:xfrm>
              <a:off x="1162" y="3392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2" name="Rectangle 728"/>
            <p:cNvSpPr>
              <a:spLocks noChangeArrowheads="1"/>
            </p:cNvSpPr>
            <p:nvPr/>
          </p:nvSpPr>
          <p:spPr bwMode="auto">
            <a:xfrm>
              <a:off x="1162" y="350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3" name="Rectangle 729"/>
            <p:cNvSpPr>
              <a:spLocks noChangeArrowheads="1"/>
            </p:cNvSpPr>
            <p:nvPr/>
          </p:nvSpPr>
          <p:spPr bwMode="auto">
            <a:xfrm>
              <a:off x="1280" y="3274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4" name="Rectangle 730"/>
            <p:cNvSpPr>
              <a:spLocks noChangeArrowheads="1"/>
            </p:cNvSpPr>
            <p:nvPr/>
          </p:nvSpPr>
          <p:spPr bwMode="auto">
            <a:xfrm>
              <a:off x="1280" y="3392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5" name="Rectangle 731"/>
            <p:cNvSpPr>
              <a:spLocks noChangeArrowheads="1"/>
            </p:cNvSpPr>
            <p:nvPr/>
          </p:nvSpPr>
          <p:spPr bwMode="auto">
            <a:xfrm>
              <a:off x="1280" y="350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6" name="Rectangle 732"/>
            <p:cNvSpPr>
              <a:spLocks noChangeArrowheads="1"/>
            </p:cNvSpPr>
            <p:nvPr/>
          </p:nvSpPr>
          <p:spPr bwMode="auto">
            <a:xfrm>
              <a:off x="809" y="3627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7" name="Rectangle 733"/>
            <p:cNvSpPr>
              <a:spLocks noChangeArrowheads="1"/>
            </p:cNvSpPr>
            <p:nvPr/>
          </p:nvSpPr>
          <p:spPr bwMode="auto">
            <a:xfrm>
              <a:off x="927" y="3627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8" name="Rectangle 734"/>
            <p:cNvSpPr>
              <a:spLocks noChangeArrowheads="1"/>
            </p:cNvSpPr>
            <p:nvPr/>
          </p:nvSpPr>
          <p:spPr bwMode="auto">
            <a:xfrm>
              <a:off x="1045" y="3627"/>
              <a:ext cx="117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9" name="Rectangle 735"/>
            <p:cNvSpPr>
              <a:spLocks noChangeArrowheads="1"/>
            </p:cNvSpPr>
            <p:nvPr/>
          </p:nvSpPr>
          <p:spPr bwMode="auto">
            <a:xfrm>
              <a:off x="1162" y="3627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0" name="Rectangle 736"/>
            <p:cNvSpPr>
              <a:spLocks noChangeArrowheads="1"/>
            </p:cNvSpPr>
            <p:nvPr/>
          </p:nvSpPr>
          <p:spPr bwMode="auto">
            <a:xfrm>
              <a:off x="1280" y="3627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1" name="Rectangle 737"/>
            <p:cNvSpPr>
              <a:spLocks noChangeArrowheads="1"/>
            </p:cNvSpPr>
            <p:nvPr/>
          </p:nvSpPr>
          <p:spPr bwMode="auto">
            <a:xfrm>
              <a:off x="2164" y="2833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2" name="Rectangle 738"/>
            <p:cNvSpPr>
              <a:spLocks noChangeArrowheads="1"/>
            </p:cNvSpPr>
            <p:nvPr/>
          </p:nvSpPr>
          <p:spPr bwMode="auto">
            <a:xfrm>
              <a:off x="2282" y="2833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3" name="Rectangle 739"/>
            <p:cNvSpPr>
              <a:spLocks noChangeArrowheads="1"/>
            </p:cNvSpPr>
            <p:nvPr/>
          </p:nvSpPr>
          <p:spPr bwMode="auto">
            <a:xfrm>
              <a:off x="2164" y="2951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4" name="Rectangle 740"/>
            <p:cNvSpPr>
              <a:spLocks noChangeArrowheads="1"/>
            </p:cNvSpPr>
            <p:nvPr/>
          </p:nvSpPr>
          <p:spPr bwMode="auto">
            <a:xfrm>
              <a:off x="2282" y="2951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5" name="Rectangle 741"/>
            <p:cNvSpPr>
              <a:spLocks noChangeArrowheads="1"/>
            </p:cNvSpPr>
            <p:nvPr/>
          </p:nvSpPr>
          <p:spPr bwMode="auto">
            <a:xfrm>
              <a:off x="1987" y="3627"/>
              <a:ext cx="118" cy="117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6" name="Rectangle 742"/>
            <p:cNvSpPr>
              <a:spLocks noChangeArrowheads="1"/>
            </p:cNvSpPr>
            <p:nvPr/>
          </p:nvSpPr>
          <p:spPr bwMode="auto">
            <a:xfrm>
              <a:off x="1987" y="3274"/>
              <a:ext cx="118" cy="11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7" name="Rectangle 743"/>
            <p:cNvSpPr>
              <a:spLocks noChangeArrowheads="1"/>
            </p:cNvSpPr>
            <p:nvPr/>
          </p:nvSpPr>
          <p:spPr bwMode="auto">
            <a:xfrm>
              <a:off x="1987" y="3392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8" name="Rectangle 744"/>
            <p:cNvSpPr>
              <a:spLocks noChangeArrowheads="1"/>
            </p:cNvSpPr>
            <p:nvPr/>
          </p:nvSpPr>
          <p:spPr bwMode="auto">
            <a:xfrm>
              <a:off x="1987" y="3509"/>
              <a:ext cx="118" cy="11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509" name="Group 745"/>
            <p:cNvGrpSpPr>
              <a:grpSpLocks/>
            </p:cNvGrpSpPr>
            <p:nvPr/>
          </p:nvGrpSpPr>
          <p:grpSpPr bwMode="auto">
            <a:xfrm>
              <a:off x="2105" y="3274"/>
              <a:ext cx="118" cy="353"/>
              <a:chOff x="4752" y="864"/>
              <a:chExt cx="192" cy="576"/>
            </a:xfrm>
          </p:grpSpPr>
          <p:sp>
            <p:nvSpPr>
              <p:cNvPr id="15516" name="Rectangle 746"/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17" name="Rectangle 747"/>
              <p:cNvSpPr>
                <a:spLocks noChangeArrowheads="1"/>
              </p:cNvSpPr>
              <p:nvPr/>
            </p:nvSpPr>
            <p:spPr bwMode="auto">
              <a:xfrm>
                <a:off x="4752" y="1056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18" name="Rectangle 748"/>
              <p:cNvSpPr>
                <a:spLocks noChangeArrowheads="1"/>
              </p:cNvSpPr>
              <p:nvPr/>
            </p:nvSpPr>
            <p:spPr bwMode="auto">
              <a:xfrm>
                <a:off x="4752" y="1248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510" name="Group 749"/>
            <p:cNvGrpSpPr>
              <a:grpSpLocks/>
            </p:cNvGrpSpPr>
            <p:nvPr/>
          </p:nvGrpSpPr>
          <p:grpSpPr bwMode="auto">
            <a:xfrm>
              <a:off x="2223" y="3274"/>
              <a:ext cx="118" cy="353"/>
              <a:chOff x="4752" y="864"/>
              <a:chExt cx="192" cy="576"/>
            </a:xfrm>
          </p:grpSpPr>
          <p:sp>
            <p:nvSpPr>
              <p:cNvPr id="15513" name="Rectangle 750"/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14" name="Rectangle 751"/>
              <p:cNvSpPr>
                <a:spLocks noChangeArrowheads="1"/>
              </p:cNvSpPr>
              <p:nvPr/>
            </p:nvSpPr>
            <p:spPr bwMode="auto">
              <a:xfrm>
                <a:off x="4752" y="1056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15" name="Rectangle 752"/>
              <p:cNvSpPr>
                <a:spLocks noChangeArrowheads="1"/>
              </p:cNvSpPr>
              <p:nvPr/>
            </p:nvSpPr>
            <p:spPr bwMode="auto">
              <a:xfrm>
                <a:off x="4752" y="1248"/>
                <a:ext cx="192" cy="19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511" name="Rectangle 753"/>
            <p:cNvSpPr>
              <a:spLocks noChangeArrowheads="1"/>
            </p:cNvSpPr>
            <p:nvPr/>
          </p:nvSpPr>
          <p:spPr bwMode="auto">
            <a:xfrm>
              <a:off x="2105" y="3627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2" name="Rectangle 754"/>
            <p:cNvSpPr>
              <a:spLocks noChangeArrowheads="1"/>
            </p:cNvSpPr>
            <p:nvPr/>
          </p:nvSpPr>
          <p:spPr bwMode="auto">
            <a:xfrm>
              <a:off x="2223" y="3627"/>
              <a:ext cx="118" cy="117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091" name="Text Box 755"/>
          <p:cNvSpPr txBox="1">
            <a:spLocks noChangeArrowheads="1"/>
          </p:cNvSpPr>
          <p:nvPr/>
        </p:nvSpPr>
        <p:spPr bwMode="auto">
          <a:xfrm>
            <a:off x="152400" y="3214688"/>
            <a:ext cx="47244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Population of </a:t>
            </a:r>
            <a:r>
              <a:rPr lang="en-US" i="1">
                <a:latin typeface="Times New Roman" pitchFamily="18" charset="0"/>
              </a:rPr>
              <a:t>L</a:t>
            </a:r>
            <a:r>
              <a:rPr lang="en-US">
                <a:latin typeface="Times New Roman" pitchFamily="18" charset="0"/>
              </a:rPr>
              <a:t> strata, stratum </a:t>
            </a:r>
            <a:r>
              <a:rPr lang="en-US" i="1">
                <a:latin typeface="Times New Roman" pitchFamily="18" charset="0"/>
              </a:rPr>
              <a:t>l</a:t>
            </a:r>
            <a:r>
              <a:rPr lang="en-US">
                <a:latin typeface="Times New Roman" pitchFamily="18" charset="0"/>
              </a:rPr>
              <a:t> contains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 i="1" baseline="-25000">
                <a:latin typeface="Times New Roman" pitchFamily="18" charset="0"/>
              </a:rPr>
              <a:t>l</a:t>
            </a:r>
            <a:r>
              <a:rPr lang="en-US">
                <a:latin typeface="Times New Roman" pitchFamily="18" charset="0"/>
              </a:rPr>
              <a:t> units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15092" name="Text Box 756"/>
          <p:cNvSpPr txBox="1">
            <a:spLocks noChangeArrowheads="1"/>
          </p:cNvSpPr>
          <p:nvPr/>
        </p:nvSpPr>
        <p:spPr bwMode="auto">
          <a:xfrm>
            <a:off x="5761038" y="3214688"/>
            <a:ext cx="2620962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Population of 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en-US">
                <a:latin typeface="Times New Roman" pitchFamily="18" charset="0"/>
              </a:rPr>
              <a:t> clusters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15093" name="Text Box 757"/>
          <p:cNvSpPr txBox="1">
            <a:spLocks noChangeArrowheads="1"/>
          </p:cNvSpPr>
          <p:nvPr/>
        </p:nvSpPr>
        <p:spPr bwMode="auto">
          <a:xfrm>
            <a:off x="228600" y="5943600"/>
            <a:ext cx="43418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Take simple random sample in </a:t>
            </a:r>
            <a:r>
              <a:rPr lang="en-US" i="1">
                <a:latin typeface="Times New Roman" pitchFamily="18" charset="0"/>
              </a:rPr>
              <a:t>every </a:t>
            </a:r>
            <a:r>
              <a:rPr lang="en-US">
                <a:latin typeface="Times New Roman" pitchFamily="18" charset="0"/>
              </a:rPr>
              <a:t>stratum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15094" name="Text Box 758"/>
          <p:cNvSpPr txBox="1">
            <a:spLocks noChangeArrowheads="1"/>
          </p:cNvSpPr>
          <p:nvPr/>
        </p:nvSpPr>
        <p:spPr bwMode="auto">
          <a:xfrm>
            <a:off x="5259388" y="6019800"/>
            <a:ext cx="3579812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Take srs of clusters, sample every unit in chosen clusters</a:t>
            </a:r>
            <a:endParaRPr lang="en-A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91" grpId="0"/>
      <p:bldP spid="15092" grpId="0"/>
      <p:bldP spid="15093" grpId="0"/>
      <p:bldP spid="150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Systematic Sampling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Another commonly used sampling technique is systematic sampling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The population is listed in a particular order, then every </a:t>
            </a:r>
            <a:r>
              <a:rPr lang="en-NZ" sz="2800" i="1" smtClean="0"/>
              <a:t>k</a:t>
            </a:r>
            <a:r>
              <a:rPr lang="en-NZ" sz="2800" baseline="30000" smtClean="0"/>
              <a:t>th</a:t>
            </a:r>
            <a:r>
              <a:rPr lang="en-NZ" sz="2800" smtClean="0"/>
              <a:t> unit is selected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Start at a random point between 1 and </a:t>
            </a:r>
            <a:r>
              <a:rPr lang="en-NZ" sz="2500" i="1" smtClean="0"/>
              <a:t>k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Here k is chosen so that </a:t>
            </a:r>
            <a:r>
              <a:rPr lang="en-NZ" sz="2500" i="1" smtClean="0"/>
              <a:t>N </a:t>
            </a:r>
            <a:r>
              <a:rPr lang="en-NZ" sz="2500" smtClean="0">
                <a:cs typeface="Times New Roman" pitchFamily="18" charset="0"/>
              </a:rPr>
              <a:t>≈ </a:t>
            </a:r>
            <a:r>
              <a:rPr lang="en-NZ" sz="2500" i="1" smtClean="0"/>
              <a:t>kn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Systematic sampling is a special case of cluster sampling, with only one cluster selected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This makes it hard to estimate sampling variances</a:t>
            </a:r>
          </a:p>
          <a:p>
            <a:pPr lvl="2" eaLnBrk="1" hangingPunct="1">
              <a:lnSpc>
                <a:spcPct val="90000"/>
              </a:lnSpc>
            </a:pPr>
            <a:r>
              <a:rPr lang="en-NZ" sz="2200" smtClean="0"/>
              <a:t>Need prior knowledge or assumptions about response patterns</a:t>
            </a:r>
            <a:endParaRPr lang="en-US" sz="2200" smtClean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More on Systematic Sampling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Performance depends strongly on response patterns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Linear trend yields an implicit stratification, and works well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However cyclic variation of period k (or some multiple of k) can result in huge variability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Systematic sampling generalises easily to sampling with probability proportional to size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However large units may need to be placed in a certainty stratum, or selected more than once</a:t>
            </a:r>
            <a:endParaRPr lang="en-US" sz="2500" smtClean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Multi-stage Sample Designs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Many surveys use complex sample designs that combine several of the above elements in a multi-stage sampling framework</a:t>
            </a:r>
          </a:p>
          <a:p>
            <a:pPr eaLnBrk="1" hangingPunct="1"/>
            <a:r>
              <a:rPr lang="en-US" sz="2800" smtClean="0"/>
              <a:t>For example, face-to-face in-home surveys of people often employ three stages</a:t>
            </a:r>
          </a:p>
          <a:p>
            <a:pPr lvl="1" eaLnBrk="1" hangingPunct="1"/>
            <a:r>
              <a:rPr lang="en-US" sz="2500" smtClean="0"/>
              <a:t>Systematic pps sampling of areas</a:t>
            </a:r>
          </a:p>
          <a:p>
            <a:pPr lvl="1" eaLnBrk="1" hangingPunct="1"/>
            <a:r>
              <a:rPr lang="en-US" sz="2500" smtClean="0"/>
              <a:t>Cluster samples of households within areas</a:t>
            </a:r>
          </a:p>
          <a:p>
            <a:pPr lvl="1" eaLnBrk="1" hangingPunct="1"/>
            <a:r>
              <a:rPr lang="en-US" sz="2500" smtClean="0"/>
              <a:t>Random selection of one person from each household (unequal sampling probabilities)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Sample Designs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Multi-stage designs may require complex estimation processes, especially for variance estimation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Specialised software is often needed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Different items in a questionnaire may refer to different units, from different sampling stages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E.g. Households and people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E.g. Customers and brands purchased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These will usually require different statistical treatment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E.g. different sets of weights for households and people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After you’ve collected the data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AU" smtClean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Data Collection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Contact selected respondents</a:t>
            </a:r>
          </a:p>
          <a:p>
            <a:pPr lvl="1" eaLnBrk="1" hangingPunct="1"/>
            <a:r>
              <a:rPr lang="en-US" smtClean="0"/>
              <a:t>Unless data can be obtained ethically through observation or record linkage/data matching</a:t>
            </a:r>
          </a:p>
          <a:p>
            <a:pPr eaLnBrk="1" hangingPunct="1"/>
            <a:r>
              <a:rPr lang="en-US" smtClean="0"/>
              <a:t>Obtain completed questionnaires</a:t>
            </a:r>
          </a:p>
          <a:p>
            <a:pPr lvl="1" eaLnBrk="1" hangingPunct="1"/>
            <a:r>
              <a:rPr lang="en-US" smtClean="0"/>
              <a:t>Structured interview or self-completion</a:t>
            </a:r>
          </a:p>
          <a:p>
            <a:pPr eaLnBrk="1" hangingPunct="1"/>
            <a:r>
              <a:rPr lang="en-US" smtClean="0"/>
              <a:t>Statistics involved here in design decisions</a:t>
            </a:r>
          </a:p>
          <a:p>
            <a:pPr lvl="1" eaLnBrk="1" hangingPunct="1"/>
            <a:r>
              <a:rPr lang="en-US" smtClean="0"/>
              <a:t>E.g. quotas, scheduling interview times</a:t>
            </a:r>
          </a:p>
          <a:p>
            <a:pPr eaLnBrk="1" hangingPunct="1"/>
            <a:r>
              <a:rPr lang="en-US" smtClean="0"/>
              <a:t>Also quality control and improvement role</a:t>
            </a:r>
          </a:p>
          <a:p>
            <a:pPr lvl="1"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Data Capture and Cleaning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Data entry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smtClean="0"/>
              <a:t>From paper questionnaires or other records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smtClean="0"/>
              <a:t>Typically a (fixed) proportion are re-entered for quality control (QC) purposes – improvement possible here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smtClean="0"/>
              <a:t>Assigning labels (or codes) based on verbal descriptions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Data editing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smtClean="0"/>
              <a:t>Eliminate inconsistent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smtClean="0"/>
              <a:t>Identify and treat outliers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/>
              <a:t>Confirm data with respondent, or alter or even delete data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Sampling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mtClean="0"/>
              <a:t>Have discussed different types of sampling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Quota, convenience, judgement and probability samples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Will now focus on probability sampling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Theoretical framework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Various probability sampling concepts</a:t>
            </a:r>
          </a:p>
          <a:p>
            <a:pPr lvl="2" eaLnBrk="1" hangingPunct="1">
              <a:lnSpc>
                <a:spcPct val="90000"/>
              </a:lnSpc>
            </a:pPr>
            <a:r>
              <a:rPr lang="en-NZ" smtClean="0"/>
              <a:t>Stratification, clustering, unequal selection probabilities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NZ" smtClean="0"/>
              <a:t>Systematic sampling; multi-stage sampling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Weighting and Imputation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Weighting</a:t>
            </a:r>
          </a:p>
          <a:p>
            <a:pPr lvl="1" eaLnBrk="1" hangingPunct="1"/>
            <a:r>
              <a:rPr lang="en-US" sz="2500" smtClean="0"/>
              <a:t>Attaches a weight to each observation</a:t>
            </a:r>
          </a:p>
          <a:p>
            <a:pPr lvl="1" eaLnBrk="1" hangingPunct="1"/>
            <a:r>
              <a:rPr lang="en-US" sz="2500" smtClean="0"/>
              <a:t>Used to calculate weighted means, percentages</a:t>
            </a:r>
          </a:p>
          <a:p>
            <a:pPr lvl="1" eaLnBrk="1" hangingPunct="1"/>
            <a:r>
              <a:rPr lang="en-US" sz="2500" smtClean="0"/>
              <a:t>Often required to reflect sample design</a:t>
            </a:r>
          </a:p>
          <a:p>
            <a:pPr lvl="2" eaLnBrk="1" hangingPunct="1"/>
            <a:r>
              <a:rPr lang="en-US" smtClean="0"/>
              <a:t>Un-weighted results would be biased</a:t>
            </a:r>
          </a:p>
          <a:p>
            <a:pPr lvl="1" eaLnBrk="1" hangingPunct="1"/>
            <a:r>
              <a:rPr lang="en-US" sz="2500" smtClean="0"/>
              <a:t>Also helps compensate for unit non-response</a:t>
            </a:r>
          </a:p>
          <a:p>
            <a:pPr lvl="2" eaLnBrk="1" hangingPunct="1"/>
            <a:r>
              <a:rPr lang="en-US" smtClean="0"/>
              <a:t>Unit non-response is when data is not obtained for some units, although they were selected as part of our sample</a:t>
            </a:r>
          </a:p>
          <a:p>
            <a:pPr lvl="2" eaLnBrk="1" hangingPunct="1"/>
            <a:r>
              <a:rPr lang="en-US" smtClean="0"/>
              <a:t>Weights are adjusted to align survey results with known population figures</a:t>
            </a:r>
          </a:p>
          <a:p>
            <a:pPr lvl="1" eaLnBrk="1" hangingPunct="1"/>
            <a:r>
              <a:rPr lang="en-US" sz="2500" smtClean="0"/>
              <a:t>Covered in more detail later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Imputation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Helps deal with item missing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When certain items in the questionnaire are not available for all respondents, this is known as item missing data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Fills in gaps with sensible values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Allows standard methods for analysis of complete data to be used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More detail given later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Data Analysis and Tables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Many analysis techniques are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Cross-tabulation is ubiquitous in market research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Tabulating one categorical variable against another, e.g. intended party vote by age group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Need to calculate random sampling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Also known as variance estimation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Influenced by sample design and weighting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More on this later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Reporting and Decision-Making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Reporting results</a:t>
            </a:r>
          </a:p>
          <a:p>
            <a:pPr lvl="1" eaLnBrk="1" hangingPunct="1"/>
            <a:r>
              <a:rPr lang="en-US" smtClean="0"/>
              <a:t>Important that these are communicated clearly</a:t>
            </a:r>
          </a:p>
          <a:p>
            <a:pPr lvl="2" eaLnBrk="1" hangingPunct="1"/>
            <a:r>
              <a:rPr lang="en-US" smtClean="0"/>
              <a:t>Statistical input often vital</a:t>
            </a:r>
          </a:p>
          <a:p>
            <a:pPr lvl="1" eaLnBrk="1" hangingPunct="1"/>
            <a:r>
              <a:rPr lang="en-US" smtClean="0"/>
              <a:t>Should address survey objectives</a:t>
            </a:r>
          </a:p>
          <a:p>
            <a:pPr eaLnBrk="1" hangingPunct="1"/>
            <a:r>
              <a:rPr lang="en-US" smtClean="0"/>
              <a:t>Decision-making and action</a:t>
            </a:r>
          </a:p>
          <a:p>
            <a:pPr lvl="1" eaLnBrk="1" hangingPunct="1"/>
            <a:r>
              <a:rPr lang="en-US" smtClean="0"/>
              <a:t>Influenced by survey results (hopefully!)</a:t>
            </a:r>
          </a:p>
          <a:p>
            <a:pPr lvl="1" eaLnBrk="1" hangingPunct="1"/>
            <a:r>
              <a:rPr lang="en-US" smtClean="0"/>
              <a:t>Actions may include further research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Statistics in Survey Research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summary: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Statistics is generally most useful in the design and analysis stages of surveys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Especially sampling, weighting, and data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Also relevant at other stages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Quality control and quality improvement for survey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Effect of survey procedures on survey results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Interpretation of survey results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Usually survey weights are calculated for each responding unit</a:t>
            </a:r>
          </a:p>
          <a:p>
            <a:pPr eaLnBrk="1" hangingPunct="1"/>
            <a:r>
              <a:rPr lang="en-US" smtClean="0"/>
              <a:t>Aim for unbiased weighted survey results</a:t>
            </a:r>
          </a:p>
          <a:p>
            <a:pPr lvl="1" eaLnBrk="1" hangingPunct="1"/>
            <a:r>
              <a:rPr lang="en-US" smtClean="0"/>
              <a:t>Or at least more accurate than without weights</a:t>
            </a:r>
          </a:p>
          <a:p>
            <a:pPr eaLnBrk="1" hangingPunct="1"/>
            <a:r>
              <a:rPr lang="en-US" smtClean="0"/>
              <a:t>Survey weights can adjust for</a:t>
            </a:r>
          </a:p>
          <a:p>
            <a:pPr lvl="1" eaLnBrk="1" hangingPunct="1"/>
            <a:r>
              <a:rPr lang="en-US" smtClean="0"/>
              <a:t>Sample design</a:t>
            </a:r>
          </a:p>
          <a:p>
            <a:pPr lvl="1" eaLnBrk="1" hangingPunct="1"/>
            <a:r>
              <a:rPr lang="en-US" smtClean="0"/>
              <a:t>Unit non-response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smtClean="0"/>
              <a:t>Non-response – importance of incentives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1600" b="1" smtClean="0"/>
              <a:t>First Year Statistics Web Survey – Instructions: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1600" b="1" smtClean="0"/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Please answer all questions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Completion and submission of this survey by Friday, 12 March puts you into the draw for $50 worth of book vouchers (donated by </a:t>
            </a:r>
            <a:r>
              <a:rPr lang="en-AU" sz="1400" smtClean="0">
                <a:hlinkClick r:id="rId3"/>
              </a:rPr>
              <a:t>UBS</a:t>
            </a:r>
            <a:r>
              <a:rPr lang="en-AU" sz="1400" smtClean="0"/>
              <a:t>, the University Book Store)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Your ID is needed to enter you into the draw and it will not be stored with your responses.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I am a student at the University of Auckland.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I agree to take part in this data collection project.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I am over the age of 16 years.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I understand that once I submit my survey, I will not be able to withdraw it.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The information collected from this survey will be used only for data analysis examples and exercises in this course </a:t>
            </a:r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Response rate ~50% 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1400" b="1" smtClean="0"/>
              <a:t>STATS20x Web Survey - Instructions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Please answer </a:t>
            </a:r>
            <a:r>
              <a:rPr lang="en-AU" sz="1400" b="1" smtClean="0"/>
              <a:t>all</a:t>
            </a:r>
            <a:r>
              <a:rPr lang="en-AU" sz="1400" smtClean="0"/>
              <a:t> questions: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Completion and submission of this survey by 4pm Friday 12th March will gain you credit for Assignment 1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Your ID is needed so you can be awarded the marks for Assignment 1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Your ID will </a:t>
            </a:r>
            <a:r>
              <a:rPr lang="en-AU" sz="1400" b="1" smtClean="0"/>
              <a:t>not</a:t>
            </a:r>
            <a:r>
              <a:rPr lang="en-AU" sz="1400" smtClean="0"/>
              <a:t> be stored with your responses </a:t>
            </a:r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The information collected from this survey will be used only for data analysis for examples and exercises in this course </a:t>
            </a:r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r>
              <a:rPr lang="en-AU" sz="1400" smtClean="0"/>
              <a:t>Response rate ~90% (worth 1% max of total grade)</a:t>
            </a:r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  <a:p>
            <a:pPr eaLnBrk="1" hangingPunct="1">
              <a:lnSpc>
                <a:spcPct val="80000"/>
              </a:lnSpc>
            </a:pPr>
            <a:endParaRPr lang="en-AU" sz="1400" smtClean="0"/>
          </a:p>
        </p:txBody>
      </p:sp>
      <p:pic>
        <p:nvPicPr>
          <p:cNvPr id="29701" name="Picture 5" descr="UBS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5805488"/>
            <a:ext cx="762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Weighting for Sample Design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Need to adjust for varying probabilities of selection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No need if selection probabilities are equal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Varying selection probabilities arise from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Stratification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Selecting one person per household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Double sampling, e.g. for booster samples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May need to truncate weights if highly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Introduces some bias, but reduces variance markedly</a:t>
            </a: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Weighting for Unit Non-Response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Response rates in NZ market research surveys usually between 20% and 60%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smtClean="0"/>
              <a:t>Lower for telephone surveys, higher for face-to-face surveys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smtClean="0"/>
              <a:t>Gradually decreasing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Non-response can cause bias, if non-respondents would give different answers from respondents, on average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smtClean="0"/>
              <a:t>For linear statistics, can express non-response bias as the product of this difference times the non-response rate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Post-Stratification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Post-stratification is probably the most common method of adjusting for non-response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The sample is divided into a set of post-strata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This is similar to setting up strata for a stratified sample, but is done after data collection is complete, and so can use data collected during the survey</a:t>
            </a:r>
            <a:endParaRPr lang="en-NZ" sz="2200" smtClean="0"/>
          </a:p>
          <a:p>
            <a:pPr lvl="2" eaLnBrk="1" hangingPunct="1">
              <a:lnSpc>
                <a:spcPct val="90000"/>
              </a:lnSpc>
            </a:pPr>
            <a:r>
              <a:rPr lang="en-NZ" sz="2200" smtClean="0"/>
              <a:t>Note: these weights depend on the random sample and so are random themselves</a:t>
            </a:r>
            <a:endParaRPr 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Sample skews relative to known population figures are then corrected, by adjusting the weights to align survey results with the population figures for each post-stratum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This can reduce sampling variability as well as non-response bias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Simple Random Samples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mtClean="0"/>
              <a:t>Say we decide to take a sample of size </a:t>
            </a:r>
            <a:r>
              <a:rPr lang="en-NZ" i="1" smtClean="0"/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If all the possible samples have an equal probability of being chosen, this is called a simple random sample (without replacement), or SRS for short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Can also take a simple random sample with replacement (SRSWR), but this requires a slightly more general sampling theory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Post-Stratification Example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3838" cy="2509838"/>
        </p:xfrm>
        <a:graphic>
          <a:graphicData uri="http://schemas.openxmlformats.org/drawingml/2006/table">
            <a:tbl>
              <a:tblPr/>
              <a:tblGrid>
                <a:gridCol w="1327150"/>
                <a:gridCol w="2706688"/>
              </a:tblGrid>
              <a:tr h="7778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Age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</a:t>
                      </a: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respondents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Under 35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35-64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 or more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834" name="Group 18"/>
          <p:cNvGraphicFramePr>
            <a:graphicFrameLocks noGrp="1"/>
          </p:cNvGraphicFramePr>
          <p:nvPr>
            <p:ph sz="quarter" idx="2"/>
          </p:nvPr>
        </p:nvGraphicFramePr>
        <p:xfrm>
          <a:off x="4652963" y="1600200"/>
          <a:ext cx="4033837" cy="2474913"/>
        </p:xfrm>
        <a:graphic>
          <a:graphicData uri="http://schemas.openxmlformats.org/drawingml/2006/table">
            <a:tbl>
              <a:tblPr/>
              <a:tblGrid>
                <a:gridCol w="1327150"/>
                <a:gridCol w="2706687"/>
              </a:tblGrid>
              <a:tr h="7778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Age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Population</a:t>
                      </a: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benchmarks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Under 35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2400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35-64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4800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 or more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3000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" name="Object 33"/>
          <p:cNvGraphicFramePr>
            <a:graphicFrameLocks noChangeAspect="1"/>
          </p:cNvGraphicFramePr>
          <p:nvPr/>
        </p:nvGraphicFramePr>
        <p:xfrm>
          <a:off x="4859338" y="5157788"/>
          <a:ext cx="936625" cy="381000"/>
        </p:xfrm>
        <a:graphic>
          <a:graphicData uri="http://schemas.openxmlformats.org/presentationml/2006/ole">
            <p:oleObj spid="_x0000_s6146" name="Equation" r:id="rId4" imgW="558800" imgH="228600" progId="Equation.COEE2">
              <p:embed/>
            </p:oleObj>
          </a:graphicData>
        </a:graphic>
      </p:graphicFrame>
      <p:graphicFrame>
        <p:nvGraphicFramePr>
          <p:cNvPr id="6147" name="Object 34"/>
          <p:cNvGraphicFramePr>
            <a:graphicFrameLocks noChangeAspect="1"/>
          </p:cNvGraphicFramePr>
          <p:nvPr/>
        </p:nvGraphicFramePr>
        <p:xfrm>
          <a:off x="4859338" y="5661025"/>
          <a:ext cx="936625" cy="381000"/>
        </p:xfrm>
        <a:graphic>
          <a:graphicData uri="http://schemas.openxmlformats.org/presentationml/2006/ole">
            <p:oleObj spid="_x0000_s6147" name="Equation" r:id="rId5" imgW="558800" imgH="228600" progId="Equation.COEE2">
              <p:embed/>
            </p:oleObj>
          </a:graphicData>
        </a:graphic>
      </p:graphicFrame>
      <p:graphicFrame>
        <p:nvGraphicFramePr>
          <p:cNvPr id="6148" name="Object 35"/>
          <p:cNvGraphicFramePr>
            <a:graphicFrameLocks noChangeAspect="1"/>
          </p:cNvGraphicFramePr>
          <p:nvPr/>
        </p:nvGraphicFramePr>
        <p:xfrm>
          <a:off x="4859338" y="6092825"/>
          <a:ext cx="865187" cy="363538"/>
        </p:xfrm>
        <a:graphic>
          <a:graphicData uri="http://schemas.openxmlformats.org/presentationml/2006/ole">
            <p:oleObj spid="_x0000_s6148" name="Equation" r:id="rId6" imgW="545863" imgH="228501" progId="Equation.COEE2">
              <p:embed/>
            </p:oleObj>
          </a:graphicData>
        </a:graphic>
      </p:graphicFrame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3644900" y="2455863"/>
            <a:ext cx="1244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4853" name="Group 37"/>
          <p:cNvGraphicFramePr>
            <a:graphicFrameLocks noGrp="1"/>
          </p:cNvGraphicFramePr>
          <p:nvPr>
            <p:ph sz="quarter" idx="3"/>
          </p:nvPr>
        </p:nvGraphicFramePr>
        <p:xfrm>
          <a:off x="2987675" y="4437063"/>
          <a:ext cx="3810000" cy="2234883"/>
        </p:xfrm>
        <a:graphic>
          <a:graphicData uri="http://schemas.openxmlformats.org/drawingml/2006/table">
            <a:tbl>
              <a:tblPr/>
              <a:tblGrid>
                <a:gridCol w="1296988"/>
                <a:gridCol w="2513012"/>
              </a:tblGrid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Age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Respondent Weights*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Under 35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35-64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 or more</a:t>
                      </a:r>
                      <a:endParaRPr kumimoji="0" lang="en-N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663575" y="6113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4925" y="6427788"/>
            <a:ext cx="439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* Multiply all these by 700/10200 </a:t>
            </a:r>
            <a:endParaRPr lang="en-NZ" sz="2400">
              <a:latin typeface="Times New Roman" pitchFamily="18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Rim Weighting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Also known as incomplete post-stratification and raking ratio estimation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Allows control for more than one set of post-strata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Iterative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Apply post-stratification to each set of post-strata in turn, until all have been aligned once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Repeat last step until all are within allowable tolerances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post-stratification and rim weighting can be applied to data with existing weights, such as inverse probability weights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Weighting and Sampling Error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3118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Moderate post-stratification can improve the reliability of survey results (i.e. decrease sampling error)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However using post-strata with small sample sizes can lead to extreme weights and excessively variable survey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 variety of recommended minimum post-stratum sizes can be found in the literature, ranging from 5 to 30. Caution probably suggests aiming for the upper end of this range (as a minimum).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Similar problems can also affect rim weighting, even if all the explicit post-strata are large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May be due to implied constraints affecting a small number of respondents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4413"/>
            <a:ext cx="7772400" cy="1144587"/>
          </a:xfrm>
        </p:spPr>
        <p:txBody>
          <a:bodyPr/>
          <a:lstStyle/>
          <a:p>
            <a:pPr eaLnBrk="1" hangingPunct="1"/>
            <a:r>
              <a:rPr lang="en-NZ" smtClean="0"/>
              <a:t>Data checking and Imputation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Data Checking &amp; Editing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Consistency checks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Ideally would do this during data collection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NZ" sz="2200" smtClean="0"/>
              <a:t>Limited real-time checks possible with self-completion questionnaires or pen and paper interviewing (PAPI)</a:t>
            </a:r>
          </a:p>
          <a:p>
            <a:pPr lvl="2" eaLnBrk="1" hangingPunct="1">
              <a:lnSpc>
                <a:spcPct val="90000"/>
              </a:lnSpc>
            </a:pPr>
            <a:r>
              <a:rPr lang="en-NZ" sz="2200" smtClean="0"/>
              <a:t>Computer assisted interviewing (CAI) allows broader checks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Checking for outliers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Range checks – based on subject matter expertise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Check % of overall total coming from each case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Multivariate statistics – e.g. MV t-statistics</a:t>
            </a:r>
          </a:p>
          <a:p>
            <a:pPr lvl="2" eaLnBrk="1" hangingPunct="1">
              <a:lnSpc>
                <a:spcPct val="90000"/>
              </a:lnSpc>
            </a:pPr>
            <a:r>
              <a:rPr lang="en-NZ" sz="2200" smtClean="0"/>
              <a:t>Cluster analysis – any tiny clusters</a:t>
            </a:r>
          </a:p>
          <a:p>
            <a:pPr lvl="1" eaLnBrk="1" hangingPunct="1">
              <a:lnSpc>
                <a:spcPct val="90000"/>
              </a:lnSpc>
            </a:pPr>
            <a:endParaRPr lang="en-NZ" sz="2500" smtClean="0"/>
          </a:p>
          <a:p>
            <a:pPr lvl="1" eaLnBrk="1" hangingPunct="1">
              <a:lnSpc>
                <a:spcPct val="90000"/>
              </a:lnSpc>
            </a:pPr>
            <a:endParaRPr lang="en-US" sz="2500" smtClean="0"/>
          </a:p>
        </p:txBody>
      </p: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Editing Data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mtClean="0"/>
              <a:t>Recontact (if necessary) and ask again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Replace with “unknown” or “missing” code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Replace with sensible values (i.e. impute)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Can be done manually</a:t>
            </a:r>
          </a:p>
          <a:p>
            <a:pPr lvl="2" eaLnBrk="1" hangingPunct="1">
              <a:lnSpc>
                <a:spcPct val="90000"/>
              </a:lnSpc>
            </a:pPr>
            <a:r>
              <a:rPr lang="en-NZ" smtClean="0"/>
              <a:t>Sometimes difficult to replicate or interpret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Several (semi-)automatic methods available</a:t>
            </a:r>
          </a:p>
          <a:p>
            <a:pPr lvl="2" eaLnBrk="1" hangingPunct="1">
              <a:lnSpc>
                <a:spcPct val="90000"/>
              </a:lnSpc>
            </a:pPr>
            <a:r>
              <a:rPr lang="en-NZ" smtClean="0"/>
              <a:t>Will discuss these soon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Need to document what was done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Missing Data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Distinguish unit and item non-response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Unit non-response – no data for some respondents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Item non-response – have some data, but not for all items</a:t>
            </a:r>
            <a:endParaRPr lang="en-US" sz="2500" smtClean="0"/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Typical causes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Respondent unwilling to provide data – e.g. income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Respondent unable to provide data – e.g. can’t recall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Could not contact desired respondent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Data collection or processing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Inconsistent or unbelievable data found through checks</a:t>
            </a:r>
          </a:p>
          <a:p>
            <a:pPr lvl="1" eaLnBrk="1" hangingPunct="1">
              <a:lnSpc>
                <a:spcPct val="90000"/>
              </a:lnSpc>
            </a:pPr>
            <a:endParaRPr lang="en-US" sz="2500" smtClean="0"/>
          </a:p>
        </p:txBody>
      </p: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Non-Response Models - Notation</a:t>
            </a:r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First, a little notation</a:t>
            </a:r>
          </a:p>
          <a:p>
            <a:pPr lvl="1" eaLnBrk="1" hangingPunct="1"/>
            <a:r>
              <a:rPr lang="en-NZ" i="1" smtClean="0"/>
              <a:t>Y</a:t>
            </a:r>
            <a:r>
              <a:rPr lang="en-NZ" smtClean="0"/>
              <a:t> is the variable of interest</a:t>
            </a:r>
          </a:p>
          <a:p>
            <a:pPr lvl="1" eaLnBrk="1" hangingPunct="1"/>
            <a:r>
              <a:rPr lang="en-NZ" i="1" smtClean="0"/>
              <a:t>X</a:t>
            </a:r>
            <a:r>
              <a:rPr lang="en-NZ" smtClean="0"/>
              <a:t> is other observed data</a:t>
            </a:r>
          </a:p>
          <a:p>
            <a:pPr lvl="1" eaLnBrk="1" hangingPunct="1"/>
            <a:r>
              <a:rPr lang="en-NZ" i="1" smtClean="0"/>
              <a:t>R</a:t>
            </a:r>
            <a:r>
              <a:rPr lang="en-NZ" smtClean="0"/>
              <a:t> is response indicator variable</a:t>
            </a:r>
          </a:p>
          <a:p>
            <a:pPr lvl="2" eaLnBrk="1" hangingPunct="1"/>
            <a:r>
              <a:rPr lang="en-NZ" i="1" smtClean="0"/>
              <a:t>R</a:t>
            </a:r>
            <a:r>
              <a:rPr lang="en-NZ" smtClean="0"/>
              <a:t>=1 if </a:t>
            </a:r>
            <a:r>
              <a:rPr lang="en-NZ" i="1" smtClean="0"/>
              <a:t>Y</a:t>
            </a:r>
            <a:r>
              <a:rPr lang="en-NZ" smtClean="0"/>
              <a:t> observed</a:t>
            </a:r>
          </a:p>
          <a:p>
            <a:pPr lvl="2" eaLnBrk="1" hangingPunct="1"/>
            <a:r>
              <a:rPr lang="en-NZ" i="1" smtClean="0"/>
              <a:t>R</a:t>
            </a:r>
            <a:r>
              <a:rPr lang="en-NZ" smtClean="0"/>
              <a:t>=0 if </a:t>
            </a:r>
            <a:r>
              <a:rPr lang="en-NZ" i="1" smtClean="0"/>
              <a:t>Y</a:t>
            </a:r>
            <a:r>
              <a:rPr lang="en-NZ" smtClean="0"/>
              <a:t> is missing</a:t>
            </a:r>
          </a:p>
          <a:p>
            <a:pPr eaLnBrk="1" hangingPunct="1"/>
            <a:r>
              <a:rPr lang="en-NZ" smtClean="0"/>
              <a:t>We are interested in P(</a:t>
            </a:r>
            <a:r>
              <a:rPr lang="en-NZ" i="1" smtClean="0"/>
              <a:t>R</a:t>
            </a:r>
            <a:r>
              <a:rPr lang="en-NZ" smtClean="0"/>
              <a:t>=0 | </a:t>
            </a:r>
            <a:r>
              <a:rPr lang="en-NZ" i="1" smtClean="0"/>
              <a:t>X,Y</a:t>
            </a:r>
            <a:r>
              <a:rPr lang="en-NZ" smtClean="0"/>
              <a:t>)</a:t>
            </a:r>
          </a:p>
          <a:p>
            <a:pPr lvl="1" eaLnBrk="1" hangingPunct="1"/>
            <a:r>
              <a:rPr lang="en-NZ" smtClean="0"/>
              <a:t>Non-response probability given </a:t>
            </a:r>
            <a:r>
              <a:rPr lang="en-NZ" i="1" smtClean="0"/>
              <a:t>X</a:t>
            </a:r>
            <a:r>
              <a:rPr lang="en-NZ" smtClean="0"/>
              <a:t> and </a:t>
            </a:r>
            <a:r>
              <a:rPr lang="en-NZ" i="1" smtClean="0"/>
              <a:t>Y</a:t>
            </a:r>
            <a:endParaRPr lang="en-US" i="1" smtClean="0"/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Non-Response Models</a:t>
            </a: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smtClean="0"/>
              <a:t>Data missing completely at random (MCAR)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100" smtClean="0"/>
              <a:t>P(</a:t>
            </a:r>
            <a:r>
              <a:rPr lang="en-NZ" sz="2100" i="1" smtClean="0"/>
              <a:t>R</a:t>
            </a:r>
            <a:r>
              <a:rPr lang="en-NZ" sz="2100" smtClean="0"/>
              <a:t>=0 | </a:t>
            </a:r>
            <a:r>
              <a:rPr lang="en-NZ" sz="2100" i="1" smtClean="0"/>
              <a:t>X,Y</a:t>
            </a:r>
            <a:r>
              <a:rPr lang="en-NZ" sz="2100" smtClean="0"/>
              <a:t>) = </a:t>
            </a:r>
            <a:r>
              <a:rPr lang="en-NZ" sz="2100" i="1" smtClean="0"/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100" smtClean="0"/>
              <a:t>Non-response probability does not depend on the value of </a:t>
            </a:r>
            <a:r>
              <a:rPr lang="en-NZ" sz="2100" i="1" smtClean="0"/>
              <a:t>Y</a:t>
            </a:r>
            <a:r>
              <a:rPr lang="en-NZ" sz="2100" smtClean="0"/>
              <a:t> or other observed data </a:t>
            </a:r>
            <a:r>
              <a:rPr lang="en-NZ" sz="2100" i="1" smtClean="0"/>
              <a:t>X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Data missing at random (MAR)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100" smtClean="0"/>
              <a:t>P(</a:t>
            </a:r>
            <a:r>
              <a:rPr lang="en-NZ" sz="2100" i="1" smtClean="0"/>
              <a:t>R</a:t>
            </a:r>
            <a:r>
              <a:rPr lang="en-NZ" sz="2100" smtClean="0"/>
              <a:t>=0 | </a:t>
            </a:r>
            <a:r>
              <a:rPr lang="en-NZ" sz="2100" i="1" smtClean="0"/>
              <a:t>X,Y</a:t>
            </a:r>
            <a:r>
              <a:rPr lang="en-NZ" sz="2100" smtClean="0"/>
              <a:t>) = </a:t>
            </a:r>
            <a:r>
              <a:rPr lang="en-NZ" sz="2100" i="1" smtClean="0"/>
              <a:t>p</a:t>
            </a:r>
            <a:r>
              <a:rPr lang="en-NZ" sz="2100" smtClean="0"/>
              <a:t>(</a:t>
            </a:r>
            <a:r>
              <a:rPr lang="en-NZ" sz="2100" i="1" smtClean="0"/>
              <a:t>X</a:t>
            </a:r>
            <a:r>
              <a:rPr lang="en-NZ" sz="2100" smtClean="0"/>
              <a:t>), where </a:t>
            </a:r>
            <a:r>
              <a:rPr lang="en-NZ" sz="2100" i="1" smtClean="0"/>
              <a:t>p</a:t>
            </a:r>
            <a:r>
              <a:rPr lang="en-NZ" sz="2100" smtClean="0"/>
              <a:t>(</a:t>
            </a:r>
            <a:r>
              <a:rPr lang="en-NZ" sz="2100" i="1" smtClean="0"/>
              <a:t>X</a:t>
            </a:r>
            <a:r>
              <a:rPr lang="en-NZ" sz="2100" smtClean="0"/>
              <a:t>) is some function of </a:t>
            </a:r>
            <a:r>
              <a:rPr lang="en-NZ" sz="2100" i="1" smtClean="0"/>
              <a:t>X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100" smtClean="0"/>
              <a:t>Non-response probability depends only other observed data </a:t>
            </a:r>
            <a:r>
              <a:rPr lang="en-NZ" sz="2100" i="1" smtClean="0"/>
              <a:t>X</a:t>
            </a:r>
            <a:r>
              <a:rPr lang="en-NZ" sz="2100" smtClean="0"/>
              <a:t>, not on the value of </a:t>
            </a:r>
            <a:r>
              <a:rPr lang="en-NZ" sz="2100" i="1" smtClean="0"/>
              <a:t>Y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Both MCAR and MAR are what is known as ignorable non-response models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Non-ignorable non-response is when P(</a:t>
            </a:r>
            <a:r>
              <a:rPr lang="en-NZ" sz="2400" i="1" smtClean="0"/>
              <a:t>R</a:t>
            </a:r>
            <a:r>
              <a:rPr lang="en-NZ" sz="2400" smtClean="0"/>
              <a:t>=0 | </a:t>
            </a:r>
            <a:r>
              <a:rPr lang="en-NZ" sz="2400" i="1" smtClean="0"/>
              <a:t>X,Y</a:t>
            </a:r>
            <a:r>
              <a:rPr lang="en-NZ" sz="2400" smtClean="0"/>
              <a:t>) = </a:t>
            </a:r>
            <a:r>
              <a:rPr lang="en-NZ" sz="2400" i="1" smtClean="0"/>
              <a:t>p</a:t>
            </a:r>
            <a:r>
              <a:rPr lang="en-NZ" sz="2400" smtClean="0"/>
              <a:t>(</a:t>
            </a:r>
            <a:r>
              <a:rPr lang="en-NZ" sz="2400" i="1" smtClean="0"/>
              <a:t>X,Y</a:t>
            </a:r>
            <a:r>
              <a:rPr lang="en-NZ" sz="24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100" smtClean="0"/>
              <a:t>Non-response probability depends on </a:t>
            </a:r>
            <a:r>
              <a:rPr lang="en-NZ" sz="2100" i="1" smtClean="0"/>
              <a:t>Y</a:t>
            </a:r>
            <a:r>
              <a:rPr lang="en-NZ" sz="2100" smtClean="0"/>
              <a:t>, not just on </a:t>
            </a:r>
            <a:r>
              <a:rPr lang="en-NZ" sz="2100" i="1" smtClean="0"/>
              <a:t>X</a:t>
            </a:r>
            <a:endParaRPr lang="en-US" sz="2100" i="1" smtClean="0"/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Methods for Missing Data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Unit non-response – re-weight data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Rest of this section focuses on item non-response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Listwise deletion of missing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Delete any observation with a missing value for any of the variables being analysed</a:t>
            </a:r>
          </a:p>
          <a:p>
            <a:pPr lvl="2" eaLnBrk="1" hangingPunct="1">
              <a:lnSpc>
                <a:spcPct val="90000"/>
              </a:lnSpc>
            </a:pPr>
            <a:r>
              <a:rPr lang="en-NZ" sz="1700" smtClean="0"/>
              <a:t>Assumes omitted cases are similar to remaining cases – true for MCAR data, but often this assumption doesn’t hold</a:t>
            </a:r>
          </a:p>
          <a:p>
            <a:pPr lvl="3" eaLnBrk="1" hangingPunct="1">
              <a:lnSpc>
                <a:spcPct val="90000"/>
              </a:lnSpc>
            </a:pPr>
            <a:r>
              <a:rPr lang="en-NZ" sz="1600" smtClean="0"/>
              <a:t>E.g. Omitting undecided voters implicitly assumes that they will split their votes in the same proportions as voters who have decided</a:t>
            </a:r>
          </a:p>
          <a:p>
            <a:pPr lvl="2" eaLnBrk="1" hangingPunct="1">
              <a:lnSpc>
                <a:spcPct val="90000"/>
              </a:lnSpc>
            </a:pPr>
            <a:r>
              <a:rPr lang="en-NZ" sz="1700" smtClean="0"/>
              <a:t>Can be inefficient even if MCAR assumption holds</a:t>
            </a:r>
          </a:p>
          <a:p>
            <a:pPr lvl="3" eaLnBrk="1" hangingPunct="1">
              <a:lnSpc>
                <a:spcPct val="90000"/>
              </a:lnSpc>
            </a:pPr>
            <a:r>
              <a:rPr lang="en-NZ" sz="1600" smtClean="0"/>
              <a:t>E.g. multiple regression with 15 predictors, each missing 5-10%</a:t>
            </a:r>
          </a:p>
          <a:p>
            <a:pPr lvl="4" eaLnBrk="1" hangingPunct="1">
              <a:lnSpc>
                <a:spcPct val="90000"/>
              </a:lnSpc>
            </a:pPr>
            <a:r>
              <a:rPr lang="en-NZ" sz="1600" smtClean="0"/>
              <a:t>Over 50% of cases omitted from analysis</a:t>
            </a:r>
            <a:endParaRPr lang="en-US" sz="1600" smtClean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4000" smtClean="0"/>
              <a:t>Estimating the Mean from an SRS</a:t>
            </a:r>
            <a:endParaRPr lang="en-US" sz="400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31188" cy="4525963"/>
          </a:xfrm>
        </p:spPr>
        <p:txBody>
          <a:bodyPr/>
          <a:lstStyle/>
          <a:p>
            <a:pPr eaLnBrk="1" hangingPunct="1"/>
            <a:r>
              <a:rPr lang="en-NZ" sz="2800" smtClean="0"/>
              <a:t>Estimate the mean from the sample as</a:t>
            </a:r>
          </a:p>
          <a:p>
            <a:pPr lvl="1" eaLnBrk="1" hangingPunct="1"/>
            <a:endParaRPr lang="en-NZ" sz="2400" smtClean="0"/>
          </a:p>
          <a:p>
            <a:pPr lvl="1" eaLnBrk="1" hangingPunct="1"/>
            <a:endParaRPr lang="en-NZ" sz="2400" smtClean="0"/>
          </a:p>
          <a:p>
            <a:pPr eaLnBrk="1" hangingPunct="1"/>
            <a:r>
              <a:rPr lang="en-NZ" sz="2800" smtClean="0"/>
              <a:t>Then the variance of this estimate is</a:t>
            </a:r>
          </a:p>
          <a:p>
            <a:pPr eaLnBrk="1" hangingPunct="1"/>
            <a:endParaRPr lang="en-NZ" sz="2800" smtClean="0"/>
          </a:p>
          <a:p>
            <a:pPr eaLnBrk="1" hangingPunct="1"/>
            <a:endParaRPr lang="en-NZ" sz="2800" smtClean="0"/>
          </a:p>
          <a:p>
            <a:pPr eaLnBrk="1" hangingPunct="1"/>
            <a:endParaRPr lang="en-NZ" sz="2800" smtClean="0"/>
          </a:p>
          <a:p>
            <a:pPr eaLnBrk="1" hangingPunct="1"/>
            <a:endParaRPr lang="en-US" sz="28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962400" y="2084388"/>
          <a:ext cx="1828800" cy="1135062"/>
        </p:xfrm>
        <a:graphic>
          <a:graphicData uri="http://schemas.openxmlformats.org/presentationml/2006/ole">
            <p:oleObj spid="_x0000_s1026" name="Equation" r:id="rId4" imgW="723600" imgH="4316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141413" y="3748088"/>
          <a:ext cx="6251575" cy="2052637"/>
        </p:xfrm>
        <a:graphic>
          <a:graphicData uri="http://schemas.openxmlformats.org/presentationml/2006/ole">
            <p:oleObj spid="_x0000_s1027" name="Equation" r:id="rId5" imgW="2730240" imgH="8632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Methods for Missing Data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Pairwise deletion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100" smtClean="0"/>
              <a:t>Works for analyses that break down into sub-analyses that only use two variables at once</a:t>
            </a:r>
          </a:p>
          <a:p>
            <a:pPr lvl="2" eaLnBrk="1" hangingPunct="1">
              <a:lnSpc>
                <a:spcPct val="90000"/>
              </a:lnSpc>
            </a:pPr>
            <a:r>
              <a:rPr lang="en-NZ" sz="1700" smtClean="0"/>
              <a:t>E.g. correlation matrix, factor analysis, CHAID or CART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100" smtClean="0"/>
              <a:t>For each sub-analysis, only remove those cases with missing data for one of the two items used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100" smtClean="0"/>
              <a:t>Can also be severely biased, and even lead to self-contradictory results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Some analyses can handle missing data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100" smtClean="0"/>
              <a:t>E.g. latent class models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Can report missing values as an extra row or column in tables – e.g. “Don’t Know” or “Refused”</a:t>
            </a:r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Imputation Methods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Impute to fill in missing data, then analyse resulting complete data in the usual way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Ideal: impute once, do many analyses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Imputation requires some statistical expertise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Many imputation methods have been developed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Each method gives unbiased results (for certain analyses), assuming some non-response model holds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Even when main results are unbiased, special methods are needed to get unbiased variance estimates (and confidence intervals etc.)</a:t>
            </a:r>
            <a:endParaRPr lang="en-US" sz="2500" smtClean="0"/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Mean Imputation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Mean imputation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Impute mean value for all missing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Gives sensible overall mean (assuming data MCAR), but distorts distribution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Impute mean + simulated error 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Impute mean + random residual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Impute mean within imputation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Only assumes data MAR (where </a:t>
            </a:r>
            <a:r>
              <a:rPr lang="en-NZ" sz="2500" i="1" smtClean="0"/>
              <a:t>X</a:t>
            </a:r>
            <a:r>
              <a:rPr lang="en-NZ" sz="2500" smtClean="0"/>
              <a:t>=imputation class) when estimating means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Can generalise all the above methods to incorporate ANOVA or regression models</a:t>
            </a:r>
            <a:endParaRPr lang="en-US" sz="2500" smtClean="0"/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Hot-deck Imputation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Random hot-deck imputation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Divide data into imputation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Replace each missing value with the data from a randomly chosen donor in the same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Assumes MAR (where </a:t>
            </a:r>
            <a:r>
              <a:rPr lang="en-NZ" sz="2500" i="1" smtClean="0"/>
              <a:t>X</a:t>
            </a:r>
            <a:r>
              <a:rPr lang="en-NZ" sz="2500" smtClean="0"/>
              <a:t>=imputation class)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Preserves distribution within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However only works well for moderately large imputation classes (preferably 30+, depends on nature of </a:t>
            </a:r>
            <a:r>
              <a:rPr lang="en-NZ" sz="2500" i="1" smtClean="0"/>
              <a:t>Y</a:t>
            </a:r>
            <a:r>
              <a:rPr lang="en-NZ" sz="2500" smtClean="0"/>
              <a:t> distribution given </a:t>
            </a:r>
            <a:r>
              <a:rPr lang="en-NZ" sz="2500" i="1" smtClean="0"/>
              <a:t>X</a:t>
            </a:r>
            <a:r>
              <a:rPr lang="en-NZ" sz="250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NZ" sz="2200" smtClean="0"/>
              <a:t>Also multivariate (</a:t>
            </a:r>
            <a:r>
              <a:rPr lang="en-NZ" sz="2200" i="1" smtClean="0"/>
              <a:t>X</a:t>
            </a:r>
            <a:r>
              <a:rPr lang="en-NZ" sz="2200" smtClean="0"/>
              <a:t>,</a:t>
            </a:r>
            <a:r>
              <a:rPr lang="en-NZ" sz="2200" i="1" smtClean="0"/>
              <a:t>Y</a:t>
            </a:r>
            <a:r>
              <a:rPr lang="en-NZ" sz="2200" smtClean="0"/>
              <a:t>) relationships are hard to handle</a:t>
            </a:r>
            <a:endParaRPr lang="en-NZ" sz="22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Hot-deck Imputation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sz="2800" smtClean="0"/>
              <a:t>Nearest neighbour hot-deck imputation</a:t>
            </a:r>
          </a:p>
          <a:p>
            <a:pPr lvl="1" eaLnBrk="1" hangingPunct="1"/>
            <a:r>
              <a:rPr lang="en-NZ" sz="2500" smtClean="0"/>
              <a:t>Choose from most similar donors available, based on a multivariate distance function</a:t>
            </a:r>
          </a:p>
          <a:p>
            <a:pPr lvl="2" eaLnBrk="1" hangingPunct="1"/>
            <a:r>
              <a:rPr lang="en-NZ" sz="2200" smtClean="0"/>
              <a:t>Can choose best match, or randomly from </a:t>
            </a:r>
            <a:r>
              <a:rPr lang="en-NZ" sz="2200" i="1" smtClean="0"/>
              <a:t>k</a:t>
            </a:r>
            <a:r>
              <a:rPr lang="en-NZ" sz="2200" smtClean="0"/>
              <a:t> best</a:t>
            </a:r>
          </a:p>
          <a:p>
            <a:pPr lvl="2" eaLnBrk="1" hangingPunct="1"/>
            <a:r>
              <a:rPr lang="en-NZ" sz="2200" smtClean="0"/>
              <a:t>Can limit donor usage by including penalty for heavy usage into distance function</a:t>
            </a:r>
          </a:p>
          <a:p>
            <a:pPr lvl="1" eaLnBrk="1" hangingPunct="1"/>
            <a:r>
              <a:rPr lang="en-NZ" sz="2500" smtClean="0"/>
              <a:t>Allows for multivariate (</a:t>
            </a:r>
            <a:r>
              <a:rPr lang="en-NZ" sz="2500" i="1" smtClean="0"/>
              <a:t>X</a:t>
            </a:r>
            <a:r>
              <a:rPr lang="en-NZ" sz="2500" smtClean="0"/>
              <a:t>,</a:t>
            </a:r>
            <a:r>
              <a:rPr lang="en-NZ" sz="2500" i="1" smtClean="0"/>
              <a:t>Y</a:t>
            </a:r>
            <a:r>
              <a:rPr lang="en-NZ" sz="2500" smtClean="0"/>
              <a:t>) relationships</a:t>
            </a:r>
          </a:p>
          <a:p>
            <a:pPr lvl="1" eaLnBrk="1" hangingPunct="1"/>
            <a:r>
              <a:rPr lang="en-NZ" sz="2500" smtClean="0"/>
              <a:t>Not limited to a specific statistical model</a:t>
            </a:r>
          </a:p>
          <a:p>
            <a:pPr lvl="2" eaLnBrk="1" hangingPunct="1"/>
            <a:r>
              <a:rPr lang="en-NZ" sz="2200" smtClean="0"/>
              <a:t>Can be less efficient than methods that do assume a specific model, but is more robust</a:t>
            </a:r>
            <a:endParaRPr lang="en-US" sz="2200" smtClean="0"/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Multiple Imputation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Aims to allow valid inference when certain imputation methods are used (Rubin 1987)</a:t>
            </a:r>
          </a:p>
          <a:p>
            <a:pPr eaLnBrk="1" hangingPunct="1"/>
            <a:r>
              <a:rPr lang="en-NZ" smtClean="0"/>
              <a:t>Method</a:t>
            </a:r>
          </a:p>
          <a:p>
            <a:pPr lvl="1" eaLnBrk="1" hangingPunct="1"/>
            <a:r>
              <a:rPr lang="en-NZ" smtClean="0"/>
              <a:t>Impute multiple values using same imputation procedure</a:t>
            </a:r>
          </a:p>
          <a:p>
            <a:pPr lvl="1" eaLnBrk="1" hangingPunct="1"/>
            <a:r>
              <a:rPr lang="en-NZ" smtClean="0"/>
              <a:t>Analyse each resulting dataset, recording results including variance estimates</a:t>
            </a:r>
          </a:p>
          <a:p>
            <a:pPr lvl="1" eaLnBrk="1" hangingPunct="1"/>
            <a:r>
              <a:rPr lang="en-NZ" smtClean="0"/>
              <a:t>Combine the results to give overall variance estimate, and use this for inference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Multiple Imputation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Whether this works depends on the data, the analysis being carried out and the imputation method used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When it works, the imputation method is called “proper” (for that analysis procedure and dataset)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However it is difficult to know whether it works for a particular analysis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Current advice is to use a wide selection of </a:t>
            </a:r>
            <a:r>
              <a:rPr lang="en-NZ" sz="2400" i="1" smtClean="0"/>
              <a:t>X</a:t>
            </a:r>
            <a:r>
              <a:rPr lang="en-NZ" sz="2400" smtClean="0"/>
              <a:t> variables when imputing, including all possible analysis variables and design factors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Other methods have been developed for correct imputation inference – more details later</a:t>
            </a:r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4413"/>
            <a:ext cx="7772400" cy="1144587"/>
          </a:xfrm>
        </p:spPr>
        <p:txBody>
          <a:bodyPr/>
          <a:lstStyle/>
          <a:p>
            <a:pPr eaLnBrk="1" hangingPunct="1"/>
            <a:r>
              <a:rPr lang="en-NZ" smtClean="0"/>
              <a:t>Variance estimation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Variance Estimation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sz="2800" smtClean="0"/>
              <a:t>Sampling variation depends on the estimator, sample design and sample size</a:t>
            </a:r>
          </a:p>
          <a:p>
            <a:pPr lvl="1" eaLnBrk="1" hangingPunct="1"/>
            <a:r>
              <a:rPr lang="en-NZ" sz="2500" smtClean="0"/>
              <a:t>Many market researchers believe it depends only on sample size – e.g. net percentages</a:t>
            </a:r>
          </a:p>
          <a:p>
            <a:pPr eaLnBrk="1" hangingPunct="1"/>
            <a:r>
              <a:rPr lang="en-NZ" sz="2800" smtClean="0"/>
              <a:t>Standard variance formulae available for most analysis methods</a:t>
            </a:r>
          </a:p>
          <a:p>
            <a:pPr lvl="1" eaLnBrk="1" hangingPunct="1"/>
            <a:r>
              <a:rPr lang="en-NZ" sz="2500" smtClean="0"/>
              <a:t>Typically assume SRS or SRSWR</a:t>
            </a:r>
          </a:p>
          <a:p>
            <a:pPr eaLnBrk="1" hangingPunct="1"/>
            <a:r>
              <a:rPr lang="en-NZ" sz="2800" smtClean="0"/>
              <a:t>However these formulae do not work for the sample designs used in most MR surveys</a:t>
            </a:r>
            <a:endParaRPr lang="en-US" sz="2800" smtClean="0"/>
          </a:p>
        </p:txBody>
      </p:sp>
    </p:spTree>
    <p:custDataLst>
      <p:tags r:id="rId1"/>
    </p:custData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Classical Approaches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smtClean="0"/>
              <a:t>Variance formulae have also been developed for some estimators under a wide range of sample designs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500" smtClean="0"/>
              <a:t>See books by authors such as Cochran and Kish</a:t>
            </a:r>
          </a:p>
          <a:p>
            <a:pPr lvl="2" eaLnBrk="1" hangingPunct="1">
              <a:lnSpc>
                <a:spcPct val="80000"/>
              </a:lnSpc>
            </a:pPr>
            <a:r>
              <a:rPr lang="en-NZ" sz="2200" smtClean="0"/>
              <a:t>1950’s to 1970’s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Design effect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500" smtClean="0"/>
              <a:t>Ratio of actual variance to variance assuming SRS of same size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500" smtClean="0"/>
              <a:t>Typically varies from one item to the next</a:t>
            </a:r>
          </a:p>
          <a:p>
            <a:pPr lvl="2" eaLnBrk="1" hangingPunct="1">
              <a:lnSpc>
                <a:spcPct val="80000"/>
              </a:lnSpc>
            </a:pPr>
            <a:r>
              <a:rPr lang="en-NZ" sz="2200" smtClean="0"/>
              <a:t>Usually under 2 for household surveys, but sometimes more</a:t>
            </a:r>
          </a:p>
          <a:p>
            <a:pPr lvl="2" eaLnBrk="1" hangingPunct="1">
              <a:lnSpc>
                <a:spcPct val="80000"/>
              </a:lnSpc>
            </a:pPr>
            <a:r>
              <a:rPr lang="en-NZ" sz="2200" smtClean="0"/>
              <a:t>Can be much higher for other surveys – e.g. 25 for some items in NZ Adverse Events Study</a:t>
            </a:r>
            <a:endParaRPr lang="en-US" sz="2200" smtClean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Means under SRS (cont’d)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mtClean="0"/>
              <a:t>These formulae can be used to produce valid confidence intervals if </a:t>
            </a:r>
            <a:r>
              <a:rPr lang="en-NZ" i="1" smtClean="0"/>
              <a:t>n</a:t>
            </a:r>
            <a:r>
              <a:rPr lang="en-NZ" smtClean="0"/>
              <a:t> is “large enough”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For approximately normally distributed data, </a:t>
            </a:r>
            <a:r>
              <a:rPr lang="en-NZ" i="1" smtClean="0"/>
              <a:t>n</a:t>
            </a:r>
            <a:r>
              <a:rPr lang="en-NZ" smtClean="0"/>
              <a:t>&gt;50 is probably large enough</a:t>
            </a:r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Percentages are special cases of means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However </a:t>
            </a:r>
            <a:r>
              <a:rPr lang="en-NZ" i="1" smtClean="0"/>
              <a:t>s</a:t>
            </a:r>
            <a:r>
              <a:rPr lang="en-NZ" baseline="30000" smtClean="0"/>
              <a:t>2</a:t>
            </a:r>
            <a:r>
              <a:rPr lang="en-NZ" smtClean="0"/>
              <a:t>=</a:t>
            </a:r>
            <a:r>
              <a:rPr lang="en-NZ" i="1" smtClean="0"/>
              <a:t>pq </a:t>
            </a:r>
            <a:r>
              <a:rPr lang="en-NZ" smtClean="0"/>
              <a:t>is typically used</a:t>
            </a:r>
          </a:p>
          <a:p>
            <a:pPr lvl="1" eaLnBrk="1" hangingPunct="1">
              <a:lnSpc>
                <a:spcPct val="90000"/>
              </a:lnSpc>
            </a:pPr>
            <a:r>
              <a:rPr lang="en-NZ" smtClean="0"/>
              <a:t>Need </a:t>
            </a:r>
            <a:r>
              <a:rPr lang="en-NZ" i="1" smtClean="0"/>
              <a:t>np</a:t>
            </a:r>
            <a:r>
              <a:rPr lang="en-NZ" smtClean="0"/>
              <a:t>&gt;5 and </a:t>
            </a:r>
            <a:r>
              <a:rPr lang="en-NZ" i="1" smtClean="0"/>
              <a:t>npq</a:t>
            </a:r>
            <a:r>
              <a:rPr lang="en-NZ" smtClean="0"/>
              <a:t>&gt;5 for valid CIs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4000" smtClean="0"/>
              <a:t>General Methods</a:t>
            </a:r>
            <a:br>
              <a:rPr lang="en-NZ" sz="4000" smtClean="0"/>
            </a:br>
            <a:r>
              <a:rPr lang="en-NZ" sz="4000" smtClean="0"/>
              <a:t>for Variance Estimation</a:t>
            </a:r>
            <a:endParaRPr lang="en-US" sz="40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Variance formulae may already be available</a:t>
            </a:r>
          </a:p>
          <a:p>
            <a:pPr eaLnBrk="1" hangingPunct="1"/>
            <a:r>
              <a:rPr lang="en-NZ" smtClean="0"/>
              <a:t>If not, there are several general methods for variance estimation for complex surveys</a:t>
            </a:r>
          </a:p>
          <a:p>
            <a:pPr lvl="1" eaLnBrk="1" hangingPunct="1"/>
            <a:r>
              <a:rPr lang="en-NZ" smtClean="0"/>
              <a:t>Linearisation</a:t>
            </a:r>
          </a:p>
          <a:p>
            <a:pPr lvl="1" eaLnBrk="1" hangingPunct="1"/>
            <a:r>
              <a:rPr lang="en-NZ" smtClean="0"/>
              <a:t>Random groups</a:t>
            </a:r>
          </a:p>
          <a:p>
            <a:pPr lvl="1" eaLnBrk="1" hangingPunct="1"/>
            <a:r>
              <a:rPr lang="en-NZ" smtClean="0"/>
              <a:t>Resampling methods</a:t>
            </a:r>
          </a:p>
          <a:p>
            <a:pPr lvl="2" eaLnBrk="1" hangingPunct="1"/>
            <a:r>
              <a:rPr lang="en-NZ" smtClean="0"/>
              <a:t>Balanced repeated replication (BRR)</a:t>
            </a:r>
          </a:p>
          <a:p>
            <a:pPr lvl="2" eaLnBrk="1" hangingPunct="1"/>
            <a:r>
              <a:rPr lang="en-NZ" smtClean="0"/>
              <a:t>Jackknife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Linearisation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Derives variances for non-linear statistics from variances (and covariances) for means or totals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Use Taylor’s theorem to approximate around the estimate by a linear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See Lohr (1999) for formulae and examples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Widely used; common analyses are implemented for many designs in software such as SUDAAN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Only works for smooth functions of totals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E.g. not for medians or other quantiles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Also difficult to apply for complex weights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Can produce variances that are too small for small samples</a:t>
            </a:r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Random Groups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smtClean="0"/>
              <a:t>Original idea (Mahalonobis 1946)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500" smtClean="0"/>
              <a:t>Select several independent samples using the same sample design: “interpenetrating samples”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500" smtClean="0"/>
              <a:t>Calculate survey results for each sample or replicate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500" smtClean="0"/>
              <a:t>Use variation between the results from each of these samples to estimate the variance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Not usually practical to draw enough separate samples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500" smtClean="0"/>
              <a:t>Need &gt;=10 samples to get accurate variance estimates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Instead, draw one sample and divide it into groups with each being a miniature version of the whole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custDataLst>
      <p:tags r:id="rId1"/>
    </p:custData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Random Groups</a:t>
            </a:r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4988" cy="4525963"/>
          </a:xfrm>
        </p:spPr>
        <p:txBody>
          <a:bodyPr/>
          <a:lstStyle/>
          <a:p>
            <a:pPr eaLnBrk="1" hangingPunct="1"/>
            <a:r>
              <a:rPr lang="en-NZ" sz="2400" smtClean="0"/>
              <a:t>Variance estimates given by</a:t>
            </a:r>
          </a:p>
          <a:p>
            <a:pPr eaLnBrk="1" hangingPunct="1"/>
            <a:endParaRPr lang="en-NZ" sz="2400" smtClean="0"/>
          </a:p>
          <a:p>
            <a:pPr eaLnBrk="1" hangingPunct="1"/>
            <a:endParaRPr lang="en-NZ" sz="2400" smtClean="0"/>
          </a:p>
          <a:p>
            <a:pPr eaLnBrk="1" hangingPunct="1"/>
            <a:endParaRPr lang="en-NZ" sz="2400" smtClean="0"/>
          </a:p>
          <a:p>
            <a:pPr eaLnBrk="1" hangingPunct="1">
              <a:buFontTx/>
              <a:buNone/>
            </a:pPr>
            <a:endParaRPr lang="en-NZ" sz="2400" smtClean="0"/>
          </a:p>
          <a:p>
            <a:pPr eaLnBrk="1" hangingPunct="1"/>
            <a:r>
              <a:rPr lang="en-NZ" sz="2400" smtClean="0"/>
              <a:t>No special software needed</a:t>
            </a:r>
          </a:p>
          <a:p>
            <a:pPr eaLnBrk="1" hangingPunct="1"/>
            <a:r>
              <a:rPr lang="en-NZ" sz="2400" smtClean="0"/>
              <a:t>Works for quantiles and non-parametric statistics</a:t>
            </a:r>
          </a:p>
          <a:p>
            <a:pPr eaLnBrk="1" hangingPunct="1"/>
            <a:r>
              <a:rPr lang="en-NZ" sz="2400" smtClean="0"/>
              <a:t>But can be difficult to set up the random groups, and the sample design may restrict how many can be formed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11188" y="2565400"/>
          <a:ext cx="8172450" cy="1189038"/>
        </p:xfrm>
        <a:graphic>
          <a:graphicData uri="http://schemas.openxmlformats.org/presentationml/2006/ole">
            <p:oleObj spid="_x0000_s7170" name="Equation" r:id="rId4" imgW="4711680" imgH="6858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Resampling Methods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Take several subsamples from the whole sample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Estimate variances as for random groups (but with different multipliers)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Variations include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100" smtClean="0"/>
              <a:t>Balanced repeated replication (BRR)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100" smtClean="0"/>
              <a:t>Jackknife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100" smtClean="0"/>
              <a:t>Bootstrap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Same procedure used for all statistics for a given sample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Can handle weighting easily, by reweighting the data for each subsample</a:t>
            </a:r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Balanced Repeated Replication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smtClean="0"/>
              <a:t>Suppose two units are selected from each stratum (in the first stage of sampling)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200" smtClean="0"/>
              <a:t>I.e. 2 primary sampling units (or PSUs) per stratum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200" smtClean="0"/>
              <a:t>More general designs can be accommodated, with some difficulty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Can create 2 random groups, where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200" smtClean="0"/>
              <a:t>the first is formed by randomly selecting one unit from each stratum, the other from the rest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Can create 2</a:t>
            </a:r>
            <a:r>
              <a:rPr lang="en-NZ" sz="2400" i="1" baseline="30000" smtClean="0"/>
              <a:t>H</a:t>
            </a:r>
            <a:r>
              <a:rPr lang="en-NZ" sz="2400" smtClean="0"/>
              <a:t> sets of groups this way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200" smtClean="0"/>
              <a:t>Usually this is many more than necessary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Choose a balanced subset of these 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200" smtClean="0"/>
              <a:t>Appropriate design matrices given by Wolter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Calculate variance estimates using multiplier 1/R</a:t>
            </a:r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Jackknife</a:t>
            </a:r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Groups are formed in the delete-1 jackknife, by deleting each PSU in turn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So if there are </a:t>
            </a:r>
            <a:r>
              <a:rPr lang="en-NZ" sz="2200" i="1" smtClean="0"/>
              <a:t>l</a:t>
            </a:r>
            <a:r>
              <a:rPr lang="en-NZ" sz="2200" smtClean="0"/>
              <a:t> PSUs, </a:t>
            </a:r>
            <a:r>
              <a:rPr lang="en-NZ" sz="2200" i="1" smtClean="0"/>
              <a:t>l</a:t>
            </a:r>
            <a:r>
              <a:rPr lang="en-NZ" sz="2200" smtClean="0"/>
              <a:t> groups are formed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Also usually adjust weights in the current stratum slightly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Variance estimates are calculated using the </a:t>
            </a:r>
            <a:br>
              <a:rPr lang="en-NZ" sz="2400" smtClean="0"/>
            </a:br>
            <a:r>
              <a:rPr lang="en-NZ" sz="2400" smtClean="0"/>
              <a:t>multiplier </a:t>
            </a:r>
            <a:r>
              <a:rPr lang="en-NZ" sz="2400" i="1" smtClean="0"/>
              <a:t>l</a:t>
            </a:r>
            <a:r>
              <a:rPr lang="en-NZ" sz="2400" smtClean="0"/>
              <a:t>/(</a:t>
            </a:r>
            <a:r>
              <a:rPr lang="en-NZ" sz="2400" i="1" smtClean="0"/>
              <a:t>l</a:t>
            </a:r>
            <a:r>
              <a:rPr lang="en-NZ" sz="2400" smtClean="0"/>
              <a:t>-1)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Several variations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E.g. delete-a-group jackknife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Adjustments to imputed values, to estimate imputation variance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Easily handles designs with &gt;2 PSUs per stratum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Works well for smooth functions of means or totals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But does not work well for quantiles</a:t>
            </a:r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Bootstrap</a:t>
            </a:r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Take many samples (with replacement) from within each stratum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These should be drawn independently, in a way that reflects the original sample design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Usually some reweighting is needed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Applying the bootstrap to complex samples is still relatively new, and much research is still being done on how best to use it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Works for non-smooth statistics such as quantiles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But requires many more replicates than BRR or the jackknife</a:t>
            </a:r>
            <a:endParaRPr lang="en-US" sz="2400" smtClean="0"/>
          </a:p>
        </p:txBody>
      </p:sp>
    </p:spTree>
    <p:custDataLst>
      <p:tags r:id="rId1"/>
    </p:custData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Variance Estimation Software</a:t>
            </a:r>
            <a:endParaRPr 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SUDAAN – mainly uses linearisation methods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WESVAR – mainly uses BRR and the jackknife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SAS –now handles some common statistics and sample designs, using linearisation methods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VPLX – free software, based on replication approaches (primarily the jackknife)</a:t>
            </a:r>
          </a:p>
          <a:p>
            <a:pPr eaLnBrk="1" hangingPunct="1">
              <a:lnSpc>
                <a:spcPct val="90000"/>
              </a:lnSpc>
            </a:pPr>
            <a:r>
              <a:rPr lang="en-NZ" sz="2800" smtClean="0"/>
              <a:t>Several other packages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500" smtClean="0"/>
              <a:t>See </a:t>
            </a:r>
            <a:r>
              <a:rPr lang="en-NZ" sz="2500" u="sng" smtClean="0"/>
              <a:t>http://www.fas.harvard.edu/~stats/survey-soft/survey-soft.html</a:t>
            </a:r>
            <a:r>
              <a:rPr lang="en-NZ" sz="2500" smtClean="0"/>
              <a:t> for details</a:t>
            </a:r>
            <a:endParaRPr lang="en-US" sz="2500" smtClean="0"/>
          </a:p>
        </p:txBody>
      </p:sp>
    </p:spTree>
    <p:custDataLst>
      <p:tags r:id="rId1"/>
    </p:custData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Variance Estimation - Summary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smtClean="0"/>
              <a:t>Important to realise that sample design affects sampling variation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Many methods to calculate correct sampling errors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Have given a quick overview here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Off-the-shelf software can handle some common situations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More complex estimators or weighting methods, or situations involving imputation, will usually require customised approach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Be careful – this can be quite a technical area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100" smtClean="0"/>
              <a:t>Easy to make significant mistakes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100" smtClean="0"/>
              <a:t>Best to get good advice when beginning to plan the survey if variance estimation is needed (i.e. at the sample design stage)</a:t>
            </a:r>
            <a:endParaRPr lang="en-US" sz="2100" smtClean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Other Sample Designs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SRS are often too costly for practical use</a:t>
            </a:r>
          </a:p>
          <a:p>
            <a:pPr eaLnBrk="1" hangingPunct="1"/>
            <a:r>
              <a:rPr lang="en-NZ" smtClean="0"/>
              <a:t>Other sample designs are therefore needed</a:t>
            </a:r>
          </a:p>
          <a:p>
            <a:pPr eaLnBrk="1" hangingPunct="1"/>
            <a:r>
              <a:rPr lang="en-NZ" smtClean="0"/>
              <a:t>Stratified sampling</a:t>
            </a:r>
          </a:p>
          <a:p>
            <a:pPr lvl="1" eaLnBrk="1" hangingPunct="1"/>
            <a:r>
              <a:rPr lang="en-NZ" smtClean="0"/>
              <a:t>Split population into groups or strata</a:t>
            </a:r>
          </a:p>
          <a:p>
            <a:pPr lvl="1" eaLnBrk="1" hangingPunct="1"/>
            <a:r>
              <a:rPr lang="en-NZ" smtClean="0"/>
              <a:t>Sample independently within each stratum</a:t>
            </a:r>
          </a:p>
          <a:p>
            <a:pPr lvl="1" eaLnBrk="1" hangingPunct="1"/>
            <a:r>
              <a:rPr lang="en-NZ" smtClean="0"/>
              <a:t>Can use different sampling fractions within each stratum (or even various sample designs)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Stratified Sampling (continued)</a:t>
            </a:r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57338"/>
            <a:ext cx="78470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Calculate weights as</a:t>
            </a:r>
          </a:p>
          <a:p>
            <a:pPr eaLnBrk="1" hangingPunct="1">
              <a:lnSpc>
                <a:spcPct val="90000"/>
              </a:lnSpc>
            </a:pPr>
            <a:endParaRPr lang="en-NZ" sz="2400" smtClean="0"/>
          </a:p>
          <a:p>
            <a:pPr eaLnBrk="1" hangingPunct="1">
              <a:lnSpc>
                <a:spcPct val="90000"/>
              </a:lnSpc>
            </a:pPr>
            <a:endParaRPr lang="en-NZ" sz="2400" smtClean="0"/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Use these weights when analysing sample data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For estimates of totals, can calculate variances for each stratum and add these together to give overall variance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Means require a weighted average of the variances, where the weights are proportional to the square of the stratum size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If the sampling fractions are similar, this variance is usually smaller than the variance for an SRS of the same size</a:t>
            </a:r>
          </a:p>
          <a:p>
            <a:pPr lvl="1" eaLnBrk="1" hangingPunct="1">
              <a:lnSpc>
                <a:spcPct val="90000"/>
              </a:lnSpc>
            </a:pPr>
            <a:r>
              <a:rPr lang="en-NZ" sz="2200" smtClean="0"/>
              <a:t>Due to smaller variance between cases within a stratum</a:t>
            </a:r>
            <a:endParaRPr lang="en-US" sz="22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733800" y="2089150"/>
          <a:ext cx="1143000" cy="704850"/>
        </p:xfrm>
        <a:graphic>
          <a:graphicData uri="http://schemas.openxmlformats.org/presentationml/2006/ole">
            <p:oleObj spid="_x0000_s2050" name="Equation" r:id="rId4" imgW="698400" imgH="431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04800" y="692150"/>
            <a:ext cx="8667750" cy="2227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The information in the table below </a:t>
            </a:r>
          </a:p>
          <a:p>
            <a:r>
              <a:rPr lang="en-US" sz="2800">
                <a:latin typeface="Times New Roman" pitchFamily="18" charset="0"/>
              </a:rPr>
              <a:t>obtained from a sample of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</a:rPr>
              <a:t> =246 women</a:t>
            </a:r>
          </a:p>
          <a:p>
            <a:r>
              <a:rPr lang="en-US" sz="2800">
                <a:latin typeface="Times New Roman" pitchFamily="18" charset="0"/>
              </a:rPr>
              <a:t>working in NZ drawn from population 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with average body shape (as measured by body mass index 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BMI),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</a:rPr>
              <a:t> = large</a:t>
            </a:r>
            <a:endParaRPr lang="en-AU" sz="2800">
              <a:latin typeface="Times New Roman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850" y="2900363"/>
            <a:ext cx="5486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Data classified by </a:t>
            </a:r>
            <a:r>
              <a:rPr lang="en-US" sz="2400" b="1">
                <a:latin typeface="Times New Roman" pitchFamily="18" charset="0"/>
              </a:rPr>
              <a:t>ethnicity</a:t>
            </a:r>
            <a:r>
              <a:rPr lang="en-US" sz="2400">
                <a:latin typeface="Times New Roman" pitchFamily="18" charset="0"/>
              </a:rPr>
              <a:t> and </a:t>
            </a:r>
            <a:r>
              <a:rPr lang="en-US" sz="2400" b="1">
                <a:latin typeface="Times New Roman" pitchFamily="18" charset="0"/>
              </a:rPr>
              <a:t>self-image</a:t>
            </a:r>
            <a:endParaRPr lang="en-AU" sz="2400">
              <a:latin typeface="Times New Roman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9088" y="3332163"/>
            <a:ext cx="74834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Self-image: </a:t>
            </a:r>
            <a:r>
              <a:rPr lang="en-US" sz="2400">
                <a:latin typeface="Times New Roman" pitchFamily="18" charset="0"/>
              </a:rPr>
              <a:t>levels </a:t>
            </a:r>
            <a:r>
              <a:rPr lang="en-US" sz="2400" b="1">
                <a:latin typeface="Times New Roman" pitchFamily="18" charset="0"/>
              </a:rPr>
              <a:t>UW</a:t>
            </a:r>
            <a:r>
              <a:rPr lang="en-US" sz="2400">
                <a:latin typeface="Times New Roman" pitchFamily="18" charset="0"/>
              </a:rPr>
              <a:t> underweight, </a:t>
            </a:r>
            <a:r>
              <a:rPr lang="en-US" sz="2400" b="1">
                <a:latin typeface="Times New Roman" pitchFamily="18" charset="0"/>
              </a:rPr>
              <a:t>OK</a:t>
            </a:r>
            <a:r>
              <a:rPr lang="en-US" sz="2400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OW </a:t>
            </a:r>
            <a:r>
              <a:rPr lang="en-US" sz="2400">
                <a:latin typeface="Times New Roman" pitchFamily="18" charset="0"/>
              </a:rPr>
              <a:t> overweight</a:t>
            </a:r>
            <a:endParaRPr lang="en-AU" sz="2400" b="1">
              <a:latin typeface="Times New Roman" pitchFamily="18" charset="0"/>
            </a:endParaRP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331913" y="4100513"/>
          <a:ext cx="6624637" cy="2136775"/>
        </p:xfrm>
        <a:graphic>
          <a:graphicData uri="http://schemas.openxmlformats.org/presentationml/2006/ole">
            <p:oleObj spid="_x0000_s3074" name="Worksheet" r:id="rId4" imgW="2762436" imgH="981606" progId="Excel.Sheet.8">
              <p:embed/>
            </p:oleObj>
          </a:graphicData>
        </a:graphic>
      </p:graphicFrame>
      <p:pic>
        <p:nvPicPr>
          <p:cNvPr id="3078" name="Picture 6" descr="weightgraph"/>
          <p:cNvPicPr>
            <a:picLocks noChangeAspect="1" noChangeArrowheads="1"/>
          </p:cNvPicPr>
          <p:nvPr/>
        </p:nvPicPr>
        <p:blipFill>
          <a:blip r:embed="rId5" cstate="print"/>
          <a:srcRect l="8009" t="12654" r="9052" b="14232"/>
          <a:stretch>
            <a:fillRect/>
          </a:stretch>
        </p:blipFill>
        <p:spPr bwMode="auto">
          <a:xfrm>
            <a:off x="6372225" y="246063"/>
            <a:ext cx="25209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63538" y="246063"/>
            <a:ext cx="41402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6699"/>
                </a:solidFill>
                <a:latin typeface="Times New Roman" pitchFamily="18" charset="0"/>
              </a:rPr>
              <a:t>Example: Body Mass Index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3141663"/>
            <a:ext cx="8713787" cy="35290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800" smtClean="0"/>
              <a:t>Assume sample is a simple random sample.</a:t>
            </a:r>
            <a:br>
              <a:rPr lang="en-US" sz="2800" smtClean="0"/>
            </a:br>
            <a:r>
              <a:rPr lang="en-US" sz="2800" smtClean="0"/>
              <a:t>Estimate proportion of all women who think that they are overweight. Give a standard error for your estimate.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Suppose that in the population: 10% Asian, 50% European, 25% Maori, 15% Pacific Islanders. Use this information to get improved estimate.</a:t>
            </a:r>
            <a:endParaRPr lang="en-AU" sz="2800" smtClean="0"/>
          </a:p>
        </p:txBody>
      </p:sp>
      <p:pic>
        <p:nvPicPr>
          <p:cNvPr id="4100" name="Picture 3" descr="weightgraph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 l="8009" t="12654" r="9052" b="14232"/>
          <a:stretch>
            <a:fillRect/>
          </a:stretch>
        </p:blipFill>
        <p:spPr>
          <a:xfrm>
            <a:off x="6372225" y="304800"/>
            <a:ext cx="2520950" cy="1701800"/>
          </a:xfrm>
          <a:noFill/>
        </p:spPr>
      </p:pic>
      <p:graphicFrame>
        <p:nvGraphicFramePr>
          <p:cNvPr id="409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827088" y="1125538"/>
          <a:ext cx="5256212" cy="1866900"/>
        </p:xfrm>
        <a:graphic>
          <a:graphicData uri="http://schemas.openxmlformats.org/presentationml/2006/ole">
            <p:oleObj spid="_x0000_s4098" name="Worksheet" r:id="rId5" imgW="2762436" imgH="981606" progId="Excel.Sheet.8">
              <p:embed/>
            </p:oleObj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68313" y="0"/>
            <a:ext cx="44958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6699"/>
                </a:solidFill>
                <a:latin typeface="Times New Roman" pitchFamily="18" charset="0"/>
              </a:rPr>
              <a:t>Example: Body Mass Index…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3662</Words>
  <Application>Microsoft Office PowerPoint</Application>
  <PresentationFormat>On-screen Show (4:3)</PresentationFormat>
  <Paragraphs>487</Paragraphs>
  <Slides>59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Times New Roman</vt:lpstr>
      <vt:lpstr>Default Design</vt:lpstr>
      <vt:lpstr>Microsoft Equation 3.0</vt:lpstr>
      <vt:lpstr>Microsoft Excel Worksheet</vt:lpstr>
      <vt:lpstr>CorelEquation! 2.0 Equation</vt:lpstr>
      <vt:lpstr>Sampling</vt:lpstr>
      <vt:lpstr>Sampling</vt:lpstr>
      <vt:lpstr>Simple Random Samples</vt:lpstr>
      <vt:lpstr>Estimating the Mean from an SRS</vt:lpstr>
      <vt:lpstr>Means under SRS (cont’d)</vt:lpstr>
      <vt:lpstr>Other Sample Designs</vt:lpstr>
      <vt:lpstr>Stratified Sampling (continued)</vt:lpstr>
      <vt:lpstr>Slide 8</vt:lpstr>
      <vt:lpstr>Slide 9</vt:lpstr>
      <vt:lpstr>Cluster Sampling</vt:lpstr>
      <vt:lpstr>Variances under Cluster Sampling</vt:lpstr>
      <vt:lpstr>Difference Between Cluster and Stratified Sampling</vt:lpstr>
      <vt:lpstr>Systematic Sampling</vt:lpstr>
      <vt:lpstr>More on Systematic Sampling</vt:lpstr>
      <vt:lpstr>Multi-stage Sample Designs</vt:lpstr>
      <vt:lpstr>Complex Sample Designs</vt:lpstr>
      <vt:lpstr>After you’ve collected the data</vt:lpstr>
      <vt:lpstr>Data Collection</vt:lpstr>
      <vt:lpstr>Data Capture and Cleaning</vt:lpstr>
      <vt:lpstr>Weighting and Imputation</vt:lpstr>
      <vt:lpstr>Imputation</vt:lpstr>
      <vt:lpstr>Data Analysis and Tables</vt:lpstr>
      <vt:lpstr>Reporting and Decision-Making</vt:lpstr>
      <vt:lpstr>Statistics in Survey Research</vt:lpstr>
      <vt:lpstr>Weighting</vt:lpstr>
      <vt:lpstr>Non-response – importance of incentives</vt:lpstr>
      <vt:lpstr>Weighting for Sample Design</vt:lpstr>
      <vt:lpstr>Weighting for Unit Non-Response</vt:lpstr>
      <vt:lpstr>Post-Stratification</vt:lpstr>
      <vt:lpstr>Post-Stratification Example</vt:lpstr>
      <vt:lpstr>Rim Weighting</vt:lpstr>
      <vt:lpstr>Weighting and Sampling Error</vt:lpstr>
      <vt:lpstr>Data checking and Imputation</vt:lpstr>
      <vt:lpstr>Data Checking &amp; Editing</vt:lpstr>
      <vt:lpstr>Editing Data</vt:lpstr>
      <vt:lpstr>Missing Data</vt:lpstr>
      <vt:lpstr>Non-Response Models - Notation</vt:lpstr>
      <vt:lpstr>Non-Response Models</vt:lpstr>
      <vt:lpstr>Methods for Missing Data</vt:lpstr>
      <vt:lpstr>Methods for Missing Data</vt:lpstr>
      <vt:lpstr>Imputation Methods</vt:lpstr>
      <vt:lpstr>Mean Imputation</vt:lpstr>
      <vt:lpstr>Hot-deck Imputation</vt:lpstr>
      <vt:lpstr>Hot-deck Imputation</vt:lpstr>
      <vt:lpstr>Multiple Imputation</vt:lpstr>
      <vt:lpstr>Multiple Imputation</vt:lpstr>
      <vt:lpstr>Variance estimation</vt:lpstr>
      <vt:lpstr>Variance Estimation</vt:lpstr>
      <vt:lpstr>Classical Approaches</vt:lpstr>
      <vt:lpstr>General Methods for Variance Estimation</vt:lpstr>
      <vt:lpstr>Linearisation</vt:lpstr>
      <vt:lpstr>Random Groups</vt:lpstr>
      <vt:lpstr>Random Groups</vt:lpstr>
      <vt:lpstr>Resampling Methods</vt:lpstr>
      <vt:lpstr>Balanced Repeated Replication</vt:lpstr>
      <vt:lpstr>Jackknife</vt:lpstr>
      <vt:lpstr>Bootstrap</vt:lpstr>
      <vt:lpstr>Variance Estimation Software</vt:lpstr>
      <vt:lpstr>Variance Estimation - Summary</vt:lpstr>
    </vt:vector>
  </TitlesOfParts>
  <Company>The University of Auckland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</dc:title>
  <dc:creator>Statistics</dc:creator>
  <cp:lastModifiedBy>abal004</cp:lastModifiedBy>
  <cp:revision>7</cp:revision>
  <dcterms:created xsi:type="dcterms:W3CDTF">2007-07-09T23:08:06Z</dcterms:created>
  <dcterms:modified xsi:type="dcterms:W3CDTF">2010-07-16T00:44:32Z</dcterms:modified>
</cp:coreProperties>
</file>